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6"/>
  </p:notesMasterIdLst>
  <p:handoutMasterIdLst>
    <p:handoutMasterId r:id="rId37"/>
  </p:handoutMasterIdLst>
  <p:sldIdLst>
    <p:sldId id="256" r:id="rId2"/>
    <p:sldId id="342" r:id="rId3"/>
    <p:sldId id="343" r:id="rId4"/>
    <p:sldId id="329" r:id="rId5"/>
    <p:sldId id="258" r:id="rId6"/>
    <p:sldId id="270" r:id="rId7"/>
    <p:sldId id="269" r:id="rId8"/>
    <p:sldId id="334" r:id="rId9"/>
    <p:sldId id="344" r:id="rId10"/>
    <p:sldId id="345" r:id="rId11"/>
    <p:sldId id="346" r:id="rId12"/>
    <p:sldId id="347" r:id="rId13"/>
    <p:sldId id="348" r:id="rId14"/>
    <p:sldId id="364" r:id="rId15"/>
    <p:sldId id="276" r:id="rId16"/>
    <p:sldId id="349" r:id="rId17"/>
    <p:sldId id="350" r:id="rId18"/>
    <p:sldId id="351" r:id="rId19"/>
    <p:sldId id="307" r:id="rId20"/>
    <p:sldId id="352" r:id="rId21"/>
    <p:sldId id="353" r:id="rId22"/>
    <p:sldId id="355" r:id="rId23"/>
    <p:sldId id="327" r:id="rId24"/>
    <p:sldId id="357" r:id="rId25"/>
    <p:sldId id="358" r:id="rId26"/>
    <p:sldId id="359" r:id="rId27"/>
    <p:sldId id="360" r:id="rId28"/>
    <p:sldId id="361" r:id="rId29"/>
    <p:sldId id="362" r:id="rId30"/>
    <p:sldId id="363" r:id="rId31"/>
    <p:sldId id="314" r:id="rId32"/>
    <p:sldId id="317" r:id="rId33"/>
    <p:sldId id="264" r:id="rId34"/>
    <p:sldId id="325" r:id="rId3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7062" autoAdjust="0"/>
  </p:normalViewPr>
  <p:slideViewPr>
    <p:cSldViewPr snapToGrid="0" snapToObjects="1">
      <p:cViewPr>
        <p:scale>
          <a:sx n="105" d="100"/>
          <a:sy n="105" d="100"/>
        </p:scale>
        <p:origin x="-904" y="-24"/>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notesMaster" Target="notesMasters/notesMaster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handoutMaster" Target="handoutMasters/handoutMaster1.xml"/><Relationship Id="rId38" Type="http://schemas.openxmlformats.org/officeDocument/2006/relationships/printerSettings" Target="printerSettings/printerSettings1.bin"/><Relationship Id="rId39" Type="http://schemas.openxmlformats.org/officeDocument/2006/relationships/presProps" Target="presProps.xml"/><Relationship Id="rId40" Type="http://schemas.openxmlformats.org/officeDocument/2006/relationships/viewProps" Target="viewProps.xml"/><Relationship Id="rId41" Type="http://schemas.openxmlformats.org/officeDocument/2006/relationships/theme" Target="theme/theme1.xml"/><Relationship Id="rId4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92466813-0DC3-B54D-875A-8E529853B5E9}" type="datetimeFigureOut">
              <a:rPr lang="en-US" smtClean="0"/>
              <a:t>18-04-10</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E92FC7D6-119D-7646-8DC7-4F7927D44808}" type="slidenum">
              <a:rPr lang="en-US" smtClean="0"/>
              <a:t>‹#›</a:t>
            </a:fld>
            <a:endParaRPr lang="en-US"/>
          </a:p>
        </p:txBody>
      </p:sp>
    </p:spTree>
    <p:extLst>
      <p:ext uri="{BB962C8B-B14F-4D97-AF65-F5344CB8AC3E}">
        <p14:creationId xmlns:p14="http://schemas.microsoft.com/office/powerpoint/2010/main" val="362475853"/>
      </p:ext>
    </p:extLst>
  </p:cSld>
  <p:clrMap bg1="lt1" tx1="dk1" bg2="lt2" tx2="dk2" accent1="accent1" accent2="accent2" accent3="accent3" accent4="accent4" accent5="accent5" accent6="accent6" hlink="hlink" folHlink="folHlink"/>
  <p:hf hdr="0" ftr="0" dt="0"/>
</p:handoutMaster>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CEF1597-8CD8-D844-BA52-1CCF3EDE1B0B}" type="datetimeFigureOut">
              <a:rPr lang="en-US" smtClean="0"/>
              <a:t>18-04-10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CA" smtClean="0"/>
              <a:t>Click to edit Master text styles</a:t>
            </a:r>
          </a:p>
          <a:p>
            <a:pPr lvl="1"/>
            <a:r>
              <a:rPr lang="en-CA" smtClean="0"/>
              <a:t>Second level</a:t>
            </a:r>
          </a:p>
          <a:p>
            <a:pPr lvl="2"/>
            <a:r>
              <a:rPr lang="en-CA" smtClean="0"/>
              <a:t>Third level</a:t>
            </a:r>
          </a:p>
          <a:p>
            <a:pPr lvl="3"/>
            <a:r>
              <a:rPr lang="en-CA" smtClean="0"/>
              <a:t>Fourth level</a:t>
            </a:r>
          </a:p>
          <a:p>
            <a:pPr lvl="4"/>
            <a:r>
              <a:rPr lang="en-CA"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64FB8B2-23F0-0946-9266-1716EC5514B9}" type="slidenum">
              <a:rPr lang="en-US" smtClean="0"/>
              <a:t>‹#›</a:t>
            </a:fld>
            <a:endParaRPr lang="en-US"/>
          </a:p>
        </p:txBody>
      </p:sp>
    </p:spTree>
    <p:extLst>
      <p:ext uri="{BB962C8B-B14F-4D97-AF65-F5344CB8AC3E}">
        <p14:creationId xmlns:p14="http://schemas.microsoft.com/office/powerpoint/2010/main" val="552473153"/>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1741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a:latin typeface="Calibri" charset="0"/>
              </a:rPr>
              <a:t>Starting with a of molecules composed of Tigers and Ladybugs </a:t>
            </a:r>
          </a:p>
          <a:p>
            <a:pPr eaLnBrk="1" hangingPunct="1">
              <a:spcBef>
                <a:spcPct val="0"/>
              </a:spcBef>
            </a:pPr>
            <a:r>
              <a:rPr lang="en-US">
                <a:latin typeface="Calibri" charset="0"/>
              </a:rPr>
              <a:t>We take a random sample, how many Tigers and how many Ladybugs</a:t>
            </a:r>
          </a:p>
          <a:p>
            <a:pPr eaLnBrk="1" hangingPunct="1">
              <a:spcBef>
                <a:spcPct val="0"/>
              </a:spcBef>
            </a:pPr>
            <a:r>
              <a:rPr lang="en-US">
                <a:latin typeface="Calibri" charset="0"/>
              </a:rPr>
              <a:t>If we count a given random area we can infer how many off each there are in entire set</a:t>
            </a:r>
          </a:p>
        </p:txBody>
      </p:sp>
      <p:sp>
        <p:nvSpPr>
          <p:cNvPr id="1741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fontAlgn="base" hangingPunct="1">
              <a:spcBef>
                <a:spcPct val="0"/>
              </a:spcBef>
              <a:spcAft>
                <a:spcPct val="0"/>
              </a:spcAft>
            </a:pPr>
            <a:fld id="{21FC861E-0ADE-804A-BB2C-37FAAD1D2026}" type="slidenum">
              <a:rPr lang="en-US" sz="1200"/>
              <a:pPr eaLnBrk="1" fontAlgn="base" hangingPunct="1">
                <a:spcBef>
                  <a:spcPct val="0"/>
                </a:spcBef>
                <a:spcAft>
                  <a:spcPct val="0"/>
                </a:spcAft>
              </a:pPr>
              <a:t>5</a:t>
            </a:fld>
            <a:endParaRPr lang="en-US" sz="120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Many more</a:t>
            </a:r>
            <a:r>
              <a:rPr lang="en-US" baseline="0" dirty="0" smtClean="0"/>
              <a:t> fragments than we can count</a:t>
            </a:r>
            <a:endParaRPr lang="en-US" dirty="0"/>
          </a:p>
        </p:txBody>
      </p:sp>
      <p:sp>
        <p:nvSpPr>
          <p:cNvPr id="4" name="Slide Number Placeholder 3"/>
          <p:cNvSpPr>
            <a:spLocks noGrp="1"/>
          </p:cNvSpPr>
          <p:nvPr>
            <p:ph type="sldNum" sz="quarter" idx="10"/>
          </p:nvPr>
        </p:nvSpPr>
        <p:spPr/>
        <p:txBody>
          <a:bodyPr/>
          <a:lstStyle/>
          <a:p>
            <a:fld id="{D77E9768-2E6B-C24C-B30C-4F9A3851CD3F}" type="slidenum">
              <a:rPr lang="en-US" smtClean="0"/>
              <a:t>27</a:t>
            </a:fld>
            <a:endParaRPr lang="en-US"/>
          </a:p>
        </p:txBody>
      </p:sp>
    </p:spTree>
    <p:extLst>
      <p:ext uri="{BB962C8B-B14F-4D97-AF65-F5344CB8AC3E}">
        <p14:creationId xmlns:p14="http://schemas.microsoft.com/office/powerpoint/2010/main" val="96805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Many more</a:t>
            </a:r>
            <a:r>
              <a:rPr lang="en-US" baseline="0" dirty="0" smtClean="0"/>
              <a:t> fragments than we can count</a:t>
            </a:r>
            <a:endParaRPr lang="en-US" dirty="0"/>
          </a:p>
        </p:txBody>
      </p:sp>
      <p:sp>
        <p:nvSpPr>
          <p:cNvPr id="4" name="Slide Number Placeholder 3"/>
          <p:cNvSpPr>
            <a:spLocks noGrp="1"/>
          </p:cNvSpPr>
          <p:nvPr>
            <p:ph type="sldNum" sz="quarter" idx="10"/>
          </p:nvPr>
        </p:nvSpPr>
        <p:spPr/>
        <p:txBody>
          <a:bodyPr/>
          <a:lstStyle/>
          <a:p>
            <a:fld id="{D77E9768-2E6B-C24C-B30C-4F9A3851CD3F}" type="slidenum">
              <a:rPr lang="en-US" smtClean="0"/>
              <a:t>28</a:t>
            </a:fld>
            <a:endParaRPr lang="en-US"/>
          </a:p>
        </p:txBody>
      </p:sp>
    </p:spTree>
    <p:extLst>
      <p:ext uri="{BB962C8B-B14F-4D97-AF65-F5344CB8AC3E}">
        <p14:creationId xmlns:p14="http://schemas.microsoft.com/office/powerpoint/2010/main" val="96805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3789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atin typeface="Calibri" charset="0"/>
              </a:rPr>
              <a:t>Compositional data is analyzed based on the variance of the ratios between parts. Regardless of the approach the first step is to replace 0 values prior to clr transformation. This is an open problem, but the best current approaches incorporate Bayesian estimation. I am developing CoDaSeq, an integrated toolkit that adapts the tools used for compositional data analysis in other domains to the analysis if HTS. With these tools we can find outliers, perform exploratory data analysis, examine differential abundance and find associated variables. The toolkit is applicable to many different HTS designs including transcriptome, metagenome and 16S rRNA gene sequencing. The latter will be used as an esample, since these data are the least tractable to the CoDa approach</a:t>
            </a:r>
          </a:p>
        </p:txBody>
      </p:sp>
      <p:sp>
        <p:nvSpPr>
          <p:cNvPr id="4" name="Slide Number Placeholder 3"/>
          <p:cNvSpPr>
            <a:spLocks noGrp="1"/>
          </p:cNvSpPr>
          <p:nvPr>
            <p:ph type="sldNum" sz="quarter" idx="5"/>
          </p:nvPr>
        </p:nvSpPr>
        <p:spPr/>
        <p:txBody>
          <a:bodyPr/>
          <a:lstStyle/>
          <a:p>
            <a:pPr>
              <a:defRPr/>
            </a:pPr>
            <a:fld id="{511151E9-81A9-B048-ACF7-F2B886C15800}" type="slidenum">
              <a:rPr lang="en-US" smtClean="0"/>
              <a:pPr>
                <a:defRPr/>
              </a:pPr>
              <a:t>32</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CA"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CA" smtClean="0"/>
              <a:t>Click to edit Master subtitle style</a:t>
            </a:r>
            <a:endParaRPr lang="en-US"/>
          </a:p>
        </p:txBody>
      </p:sp>
      <p:sp>
        <p:nvSpPr>
          <p:cNvPr id="4" name="Date Placeholder 3"/>
          <p:cNvSpPr>
            <a:spLocks noGrp="1"/>
          </p:cNvSpPr>
          <p:nvPr>
            <p:ph type="dt" sz="half" idx="10"/>
          </p:nvPr>
        </p:nvSpPr>
        <p:spPr/>
        <p:txBody>
          <a:bodyPr/>
          <a:lstStyle/>
          <a:p>
            <a:fld id="{D07C1582-049A-4147-8677-FD1D686F8424}" type="datetime1">
              <a:rPr lang="en-CA" smtClean="0"/>
              <a:t>18-04-10</a:t>
            </a:fld>
            <a:endParaRPr lang="en-US"/>
          </a:p>
        </p:txBody>
      </p:sp>
      <p:sp>
        <p:nvSpPr>
          <p:cNvPr id="5" name="Footer Placeholder 4"/>
          <p:cNvSpPr>
            <a:spLocks noGrp="1"/>
          </p:cNvSpPr>
          <p:nvPr>
            <p:ph type="ftr" sz="quarter" idx="11"/>
          </p:nvPr>
        </p:nvSpPr>
        <p:spPr/>
        <p:txBody>
          <a:bodyPr/>
          <a:lstStyle/>
          <a:p>
            <a:r>
              <a:rPr lang="en-US" smtClean="0"/>
              <a:t>EBI-Hinxton 2017</a:t>
            </a:r>
            <a:endParaRPr lang="en-US"/>
          </a:p>
        </p:txBody>
      </p:sp>
      <p:sp>
        <p:nvSpPr>
          <p:cNvPr id="6" name="Slide Number Placeholder 5"/>
          <p:cNvSpPr>
            <a:spLocks noGrp="1"/>
          </p:cNvSpPr>
          <p:nvPr>
            <p:ph type="sldNum" sz="quarter" idx="12"/>
          </p:nvPr>
        </p:nvSpPr>
        <p:spPr/>
        <p:txBody>
          <a:bodyPr/>
          <a:lstStyle/>
          <a:p>
            <a:fld id="{FE820E90-B7EC-EF40-A347-7AE0ED4627FE}" type="slidenum">
              <a:rPr lang="en-US" smtClean="0"/>
              <a:t>‹#›</a:t>
            </a:fld>
            <a:endParaRPr lang="en-US"/>
          </a:p>
        </p:txBody>
      </p:sp>
    </p:spTree>
    <p:extLst>
      <p:ext uri="{BB962C8B-B14F-4D97-AF65-F5344CB8AC3E}">
        <p14:creationId xmlns:p14="http://schemas.microsoft.com/office/powerpoint/2010/main" val="37294298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CA" smtClean="0"/>
              <a:t>Click to edit Master text styles</a:t>
            </a:r>
          </a:p>
          <a:p>
            <a:pPr lvl="1"/>
            <a:r>
              <a:rPr lang="en-CA" smtClean="0"/>
              <a:t>Second level</a:t>
            </a:r>
          </a:p>
          <a:p>
            <a:pPr lvl="2"/>
            <a:r>
              <a:rPr lang="en-CA" smtClean="0"/>
              <a:t>Third level</a:t>
            </a:r>
          </a:p>
          <a:p>
            <a:pPr lvl="3"/>
            <a:r>
              <a:rPr lang="en-CA" smtClean="0"/>
              <a:t>Fourth level</a:t>
            </a:r>
          </a:p>
          <a:p>
            <a:pPr lvl="4"/>
            <a:r>
              <a:rPr lang="en-CA" smtClean="0"/>
              <a:t>Fifth level</a:t>
            </a:r>
            <a:endParaRPr lang="en-US"/>
          </a:p>
        </p:txBody>
      </p:sp>
      <p:sp>
        <p:nvSpPr>
          <p:cNvPr id="4" name="Date Placeholder 3"/>
          <p:cNvSpPr>
            <a:spLocks noGrp="1"/>
          </p:cNvSpPr>
          <p:nvPr>
            <p:ph type="dt" sz="half" idx="10"/>
          </p:nvPr>
        </p:nvSpPr>
        <p:spPr/>
        <p:txBody>
          <a:bodyPr/>
          <a:lstStyle/>
          <a:p>
            <a:fld id="{F67A2AFF-0B75-7140-8A23-BD2E4A75C42D}" type="datetime1">
              <a:rPr lang="en-CA" smtClean="0"/>
              <a:t>18-04-10</a:t>
            </a:fld>
            <a:endParaRPr lang="en-US"/>
          </a:p>
        </p:txBody>
      </p:sp>
      <p:sp>
        <p:nvSpPr>
          <p:cNvPr id="5" name="Footer Placeholder 4"/>
          <p:cNvSpPr>
            <a:spLocks noGrp="1"/>
          </p:cNvSpPr>
          <p:nvPr>
            <p:ph type="ftr" sz="quarter" idx="11"/>
          </p:nvPr>
        </p:nvSpPr>
        <p:spPr/>
        <p:txBody>
          <a:bodyPr/>
          <a:lstStyle/>
          <a:p>
            <a:r>
              <a:rPr lang="en-US" smtClean="0"/>
              <a:t>EBI-Hinxton 2017</a:t>
            </a:r>
            <a:endParaRPr lang="en-US"/>
          </a:p>
        </p:txBody>
      </p:sp>
      <p:sp>
        <p:nvSpPr>
          <p:cNvPr id="6" name="Slide Number Placeholder 5"/>
          <p:cNvSpPr>
            <a:spLocks noGrp="1"/>
          </p:cNvSpPr>
          <p:nvPr>
            <p:ph type="sldNum" sz="quarter" idx="12"/>
          </p:nvPr>
        </p:nvSpPr>
        <p:spPr/>
        <p:txBody>
          <a:bodyPr/>
          <a:lstStyle/>
          <a:p>
            <a:fld id="{FE820E90-B7EC-EF40-A347-7AE0ED4627FE}" type="slidenum">
              <a:rPr lang="en-US" smtClean="0"/>
              <a:t>‹#›</a:t>
            </a:fld>
            <a:endParaRPr lang="en-US"/>
          </a:p>
        </p:txBody>
      </p:sp>
    </p:spTree>
    <p:extLst>
      <p:ext uri="{BB962C8B-B14F-4D97-AF65-F5344CB8AC3E}">
        <p14:creationId xmlns:p14="http://schemas.microsoft.com/office/powerpoint/2010/main" val="31621331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CA"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CA" smtClean="0"/>
              <a:t>Click to edit Master text styles</a:t>
            </a:r>
          </a:p>
          <a:p>
            <a:pPr lvl="1"/>
            <a:r>
              <a:rPr lang="en-CA" smtClean="0"/>
              <a:t>Second level</a:t>
            </a:r>
          </a:p>
          <a:p>
            <a:pPr lvl="2"/>
            <a:r>
              <a:rPr lang="en-CA" smtClean="0"/>
              <a:t>Third level</a:t>
            </a:r>
          </a:p>
          <a:p>
            <a:pPr lvl="3"/>
            <a:r>
              <a:rPr lang="en-CA" smtClean="0"/>
              <a:t>Fourth level</a:t>
            </a:r>
          </a:p>
          <a:p>
            <a:pPr lvl="4"/>
            <a:r>
              <a:rPr lang="en-CA" smtClean="0"/>
              <a:t>Fifth level</a:t>
            </a:r>
            <a:endParaRPr lang="en-US"/>
          </a:p>
        </p:txBody>
      </p:sp>
      <p:sp>
        <p:nvSpPr>
          <p:cNvPr id="4" name="Date Placeholder 3"/>
          <p:cNvSpPr>
            <a:spLocks noGrp="1"/>
          </p:cNvSpPr>
          <p:nvPr>
            <p:ph type="dt" sz="half" idx="10"/>
          </p:nvPr>
        </p:nvSpPr>
        <p:spPr/>
        <p:txBody>
          <a:bodyPr/>
          <a:lstStyle/>
          <a:p>
            <a:fld id="{E49452C5-BF5A-3942-A37D-778E0E8653A9}" type="datetime1">
              <a:rPr lang="en-CA" smtClean="0"/>
              <a:t>18-04-10</a:t>
            </a:fld>
            <a:endParaRPr lang="en-US"/>
          </a:p>
        </p:txBody>
      </p:sp>
      <p:sp>
        <p:nvSpPr>
          <p:cNvPr id="5" name="Footer Placeholder 4"/>
          <p:cNvSpPr>
            <a:spLocks noGrp="1"/>
          </p:cNvSpPr>
          <p:nvPr>
            <p:ph type="ftr" sz="quarter" idx="11"/>
          </p:nvPr>
        </p:nvSpPr>
        <p:spPr/>
        <p:txBody>
          <a:bodyPr/>
          <a:lstStyle/>
          <a:p>
            <a:r>
              <a:rPr lang="en-US" smtClean="0"/>
              <a:t>EBI-Hinxton 2017</a:t>
            </a:r>
            <a:endParaRPr lang="en-US"/>
          </a:p>
        </p:txBody>
      </p:sp>
      <p:sp>
        <p:nvSpPr>
          <p:cNvPr id="6" name="Slide Number Placeholder 5"/>
          <p:cNvSpPr>
            <a:spLocks noGrp="1"/>
          </p:cNvSpPr>
          <p:nvPr>
            <p:ph type="sldNum" sz="quarter" idx="12"/>
          </p:nvPr>
        </p:nvSpPr>
        <p:spPr/>
        <p:txBody>
          <a:bodyPr/>
          <a:lstStyle/>
          <a:p>
            <a:fld id="{FE820E90-B7EC-EF40-A347-7AE0ED4627FE}" type="slidenum">
              <a:rPr lang="en-US" smtClean="0"/>
              <a:t>‹#›</a:t>
            </a:fld>
            <a:endParaRPr lang="en-US"/>
          </a:p>
        </p:txBody>
      </p:sp>
    </p:spTree>
    <p:extLst>
      <p:ext uri="{BB962C8B-B14F-4D97-AF65-F5344CB8AC3E}">
        <p14:creationId xmlns:p14="http://schemas.microsoft.com/office/powerpoint/2010/main" val="29225769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smtClean="0"/>
              <a:t>Click to edit Master title style</a:t>
            </a:r>
            <a:endParaRPr lang="en-US"/>
          </a:p>
        </p:txBody>
      </p:sp>
      <p:sp>
        <p:nvSpPr>
          <p:cNvPr id="3" name="Content Placeholder 2"/>
          <p:cNvSpPr>
            <a:spLocks noGrp="1"/>
          </p:cNvSpPr>
          <p:nvPr>
            <p:ph idx="1"/>
          </p:nvPr>
        </p:nvSpPr>
        <p:spPr/>
        <p:txBody>
          <a:bodyPr/>
          <a:lstStyle/>
          <a:p>
            <a:pPr lvl="0"/>
            <a:r>
              <a:rPr lang="en-CA" smtClean="0"/>
              <a:t>Click to edit Master text styles</a:t>
            </a:r>
          </a:p>
          <a:p>
            <a:pPr lvl="1"/>
            <a:r>
              <a:rPr lang="en-CA" smtClean="0"/>
              <a:t>Second level</a:t>
            </a:r>
          </a:p>
          <a:p>
            <a:pPr lvl="2"/>
            <a:r>
              <a:rPr lang="en-CA" smtClean="0"/>
              <a:t>Third level</a:t>
            </a:r>
          </a:p>
          <a:p>
            <a:pPr lvl="3"/>
            <a:r>
              <a:rPr lang="en-CA" smtClean="0"/>
              <a:t>Fourth level</a:t>
            </a:r>
          </a:p>
          <a:p>
            <a:pPr lvl="4"/>
            <a:r>
              <a:rPr lang="en-CA" smtClean="0"/>
              <a:t>Fifth level</a:t>
            </a:r>
            <a:endParaRPr lang="en-US"/>
          </a:p>
        </p:txBody>
      </p:sp>
      <p:sp>
        <p:nvSpPr>
          <p:cNvPr id="4" name="Date Placeholder 3"/>
          <p:cNvSpPr>
            <a:spLocks noGrp="1"/>
          </p:cNvSpPr>
          <p:nvPr>
            <p:ph type="dt" sz="half" idx="10"/>
          </p:nvPr>
        </p:nvSpPr>
        <p:spPr/>
        <p:txBody>
          <a:bodyPr/>
          <a:lstStyle/>
          <a:p>
            <a:fld id="{E55C47D4-4CDB-A94A-B79B-F87B67C99FAD}" type="datetime1">
              <a:rPr lang="en-CA" smtClean="0"/>
              <a:t>18-04-10</a:t>
            </a:fld>
            <a:endParaRPr lang="en-US"/>
          </a:p>
        </p:txBody>
      </p:sp>
      <p:sp>
        <p:nvSpPr>
          <p:cNvPr id="5" name="Footer Placeholder 4"/>
          <p:cNvSpPr>
            <a:spLocks noGrp="1"/>
          </p:cNvSpPr>
          <p:nvPr>
            <p:ph type="ftr" sz="quarter" idx="11"/>
          </p:nvPr>
        </p:nvSpPr>
        <p:spPr/>
        <p:txBody>
          <a:bodyPr/>
          <a:lstStyle/>
          <a:p>
            <a:r>
              <a:rPr lang="en-US" smtClean="0"/>
              <a:t>EBI-Hinxton 2017</a:t>
            </a:r>
            <a:endParaRPr lang="en-US"/>
          </a:p>
        </p:txBody>
      </p:sp>
      <p:sp>
        <p:nvSpPr>
          <p:cNvPr id="6" name="Slide Number Placeholder 5"/>
          <p:cNvSpPr>
            <a:spLocks noGrp="1"/>
          </p:cNvSpPr>
          <p:nvPr>
            <p:ph type="sldNum" sz="quarter" idx="12"/>
          </p:nvPr>
        </p:nvSpPr>
        <p:spPr/>
        <p:txBody>
          <a:bodyPr/>
          <a:lstStyle/>
          <a:p>
            <a:fld id="{FE820E90-B7EC-EF40-A347-7AE0ED4627FE}" type="slidenum">
              <a:rPr lang="en-US" smtClean="0"/>
              <a:t>‹#›</a:t>
            </a:fld>
            <a:endParaRPr lang="en-US"/>
          </a:p>
        </p:txBody>
      </p:sp>
    </p:spTree>
    <p:extLst>
      <p:ext uri="{BB962C8B-B14F-4D97-AF65-F5344CB8AC3E}">
        <p14:creationId xmlns:p14="http://schemas.microsoft.com/office/powerpoint/2010/main" val="34140501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CA"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CA" smtClean="0"/>
              <a:t>Click to edit Master text styles</a:t>
            </a:r>
          </a:p>
        </p:txBody>
      </p:sp>
      <p:sp>
        <p:nvSpPr>
          <p:cNvPr id="4" name="Date Placeholder 3"/>
          <p:cNvSpPr>
            <a:spLocks noGrp="1"/>
          </p:cNvSpPr>
          <p:nvPr>
            <p:ph type="dt" sz="half" idx="10"/>
          </p:nvPr>
        </p:nvSpPr>
        <p:spPr/>
        <p:txBody>
          <a:bodyPr/>
          <a:lstStyle/>
          <a:p>
            <a:fld id="{67F2C53B-51B7-584D-9A06-2FE9031117B2}" type="datetime1">
              <a:rPr lang="en-CA" smtClean="0"/>
              <a:t>18-04-10</a:t>
            </a:fld>
            <a:endParaRPr lang="en-US"/>
          </a:p>
        </p:txBody>
      </p:sp>
      <p:sp>
        <p:nvSpPr>
          <p:cNvPr id="5" name="Footer Placeholder 4"/>
          <p:cNvSpPr>
            <a:spLocks noGrp="1"/>
          </p:cNvSpPr>
          <p:nvPr>
            <p:ph type="ftr" sz="quarter" idx="11"/>
          </p:nvPr>
        </p:nvSpPr>
        <p:spPr/>
        <p:txBody>
          <a:bodyPr/>
          <a:lstStyle/>
          <a:p>
            <a:r>
              <a:rPr lang="en-US" smtClean="0"/>
              <a:t>EBI-Hinxton 2017</a:t>
            </a:r>
            <a:endParaRPr lang="en-US"/>
          </a:p>
        </p:txBody>
      </p:sp>
      <p:sp>
        <p:nvSpPr>
          <p:cNvPr id="6" name="Slide Number Placeholder 5"/>
          <p:cNvSpPr>
            <a:spLocks noGrp="1"/>
          </p:cNvSpPr>
          <p:nvPr>
            <p:ph type="sldNum" sz="quarter" idx="12"/>
          </p:nvPr>
        </p:nvSpPr>
        <p:spPr/>
        <p:txBody>
          <a:bodyPr/>
          <a:lstStyle/>
          <a:p>
            <a:fld id="{FE820E90-B7EC-EF40-A347-7AE0ED4627FE}" type="slidenum">
              <a:rPr lang="en-US" smtClean="0"/>
              <a:t>‹#›</a:t>
            </a:fld>
            <a:endParaRPr lang="en-US"/>
          </a:p>
        </p:txBody>
      </p:sp>
    </p:spTree>
    <p:extLst>
      <p:ext uri="{BB962C8B-B14F-4D97-AF65-F5344CB8AC3E}">
        <p14:creationId xmlns:p14="http://schemas.microsoft.com/office/powerpoint/2010/main" val="22344571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CA" smtClean="0"/>
              <a:t>Click to edit Master text styles</a:t>
            </a:r>
          </a:p>
          <a:p>
            <a:pPr lvl="1"/>
            <a:r>
              <a:rPr lang="en-CA" smtClean="0"/>
              <a:t>Second level</a:t>
            </a:r>
          </a:p>
          <a:p>
            <a:pPr lvl="2"/>
            <a:r>
              <a:rPr lang="en-CA" smtClean="0"/>
              <a:t>Third level</a:t>
            </a:r>
          </a:p>
          <a:p>
            <a:pPr lvl="3"/>
            <a:r>
              <a:rPr lang="en-CA" smtClean="0"/>
              <a:t>Fourth level</a:t>
            </a:r>
          </a:p>
          <a:p>
            <a:pPr lvl="4"/>
            <a:r>
              <a:rPr lang="en-CA"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CA" smtClean="0"/>
              <a:t>Click to edit Master text styles</a:t>
            </a:r>
          </a:p>
          <a:p>
            <a:pPr lvl="1"/>
            <a:r>
              <a:rPr lang="en-CA" smtClean="0"/>
              <a:t>Second level</a:t>
            </a:r>
          </a:p>
          <a:p>
            <a:pPr lvl="2"/>
            <a:r>
              <a:rPr lang="en-CA" smtClean="0"/>
              <a:t>Third level</a:t>
            </a:r>
          </a:p>
          <a:p>
            <a:pPr lvl="3"/>
            <a:r>
              <a:rPr lang="en-CA" smtClean="0"/>
              <a:t>Fourth level</a:t>
            </a:r>
          </a:p>
          <a:p>
            <a:pPr lvl="4"/>
            <a:r>
              <a:rPr lang="en-CA" smtClean="0"/>
              <a:t>Fifth level</a:t>
            </a:r>
            <a:endParaRPr lang="en-US"/>
          </a:p>
        </p:txBody>
      </p:sp>
      <p:sp>
        <p:nvSpPr>
          <p:cNvPr id="5" name="Date Placeholder 4"/>
          <p:cNvSpPr>
            <a:spLocks noGrp="1"/>
          </p:cNvSpPr>
          <p:nvPr>
            <p:ph type="dt" sz="half" idx="10"/>
          </p:nvPr>
        </p:nvSpPr>
        <p:spPr/>
        <p:txBody>
          <a:bodyPr/>
          <a:lstStyle/>
          <a:p>
            <a:fld id="{8FE6CEC0-C301-E64D-83F1-70052C5DBD47}" type="datetime1">
              <a:rPr lang="en-CA" smtClean="0"/>
              <a:t>18-04-10</a:t>
            </a:fld>
            <a:endParaRPr lang="en-US"/>
          </a:p>
        </p:txBody>
      </p:sp>
      <p:sp>
        <p:nvSpPr>
          <p:cNvPr id="6" name="Footer Placeholder 5"/>
          <p:cNvSpPr>
            <a:spLocks noGrp="1"/>
          </p:cNvSpPr>
          <p:nvPr>
            <p:ph type="ftr" sz="quarter" idx="11"/>
          </p:nvPr>
        </p:nvSpPr>
        <p:spPr/>
        <p:txBody>
          <a:bodyPr/>
          <a:lstStyle/>
          <a:p>
            <a:r>
              <a:rPr lang="en-US" smtClean="0"/>
              <a:t>EBI-Hinxton 2017</a:t>
            </a:r>
            <a:endParaRPr lang="en-US"/>
          </a:p>
        </p:txBody>
      </p:sp>
      <p:sp>
        <p:nvSpPr>
          <p:cNvPr id="7" name="Slide Number Placeholder 6"/>
          <p:cNvSpPr>
            <a:spLocks noGrp="1"/>
          </p:cNvSpPr>
          <p:nvPr>
            <p:ph type="sldNum" sz="quarter" idx="12"/>
          </p:nvPr>
        </p:nvSpPr>
        <p:spPr/>
        <p:txBody>
          <a:bodyPr/>
          <a:lstStyle/>
          <a:p>
            <a:fld id="{FE820E90-B7EC-EF40-A347-7AE0ED4627FE}" type="slidenum">
              <a:rPr lang="en-US" smtClean="0"/>
              <a:t>‹#›</a:t>
            </a:fld>
            <a:endParaRPr lang="en-US"/>
          </a:p>
        </p:txBody>
      </p:sp>
    </p:spTree>
    <p:extLst>
      <p:ext uri="{BB962C8B-B14F-4D97-AF65-F5344CB8AC3E}">
        <p14:creationId xmlns:p14="http://schemas.microsoft.com/office/powerpoint/2010/main" val="39699365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CA"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CA"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CA" smtClean="0"/>
              <a:t>Click to edit Master text styles</a:t>
            </a:r>
          </a:p>
          <a:p>
            <a:pPr lvl="1"/>
            <a:r>
              <a:rPr lang="en-CA" smtClean="0"/>
              <a:t>Second level</a:t>
            </a:r>
          </a:p>
          <a:p>
            <a:pPr lvl="2"/>
            <a:r>
              <a:rPr lang="en-CA" smtClean="0"/>
              <a:t>Third level</a:t>
            </a:r>
          </a:p>
          <a:p>
            <a:pPr lvl="3"/>
            <a:r>
              <a:rPr lang="en-CA" smtClean="0"/>
              <a:t>Fourth level</a:t>
            </a:r>
          </a:p>
          <a:p>
            <a:pPr lvl="4"/>
            <a:r>
              <a:rPr lang="en-CA"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CA"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CA" smtClean="0"/>
              <a:t>Click to edit Master text styles</a:t>
            </a:r>
          </a:p>
          <a:p>
            <a:pPr lvl="1"/>
            <a:r>
              <a:rPr lang="en-CA" smtClean="0"/>
              <a:t>Second level</a:t>
            </a:r>
          </a:p>
          <a:p>
            <a:pPr lvl="2"/>
            <a:r>
              <a:rPr lang="en-CA" smtClean="0"/>
              <a:t>Third level</a:t>
            </a:r>
          </a:p>
          <a:p>
            <a:pPr lvl="3"/>
            <a:r>
              <a:rPr lang="en-CA" smtClean="0"/>
              <a:t>Fourth level</a:t>
            </a:r>
          </a:p>
          <a:p>
            <a:pPr lvl="4"/>
            <a:r>
              <a:rPr lang="en-CA" smtClean="0"/>
              <a:t>Fifth level</a:t>
            </a:r>
            <a:endParaRPr lang="en-US"/>
          </a:p>
        </p:txBody>
      </p:sp>
      <p:sp>
        <p:nvSpPr>
          <p:cNvPr id="7" name="Date Placeholder 6"/>
          <p:cNvSpPr>
            <a:spLocks noGrp="1"/>
          </p:cNvSpPr>
          <p:nvPr>
            <p:ph type="dt" sz="half" idx="10"/>
          </p:nvPr>
        </p:nvSpPr>
        <p:spPr/>
        <p:txBody>
          <a:bodyPr/>
          <a:lstStyle/>
          <a:p>
            <a:fld id="{B44EC5B4-1722-7647-BAF1-F58C1E0B292E}" type="datetime1">
              <a:rPr lang="en-CA" smtClean="0"/>
              <a:t>18-04-10</a:t>
            </a:fld>
            <a:endParaRPr lang="en-US"/>
          </a:p>
        </p:txBody>
      </p:sp>
      <p:sp>
        <p:nvSpPr>
          <p:cNvPr id="8" name="Footer Placeholder 7"/>
          <p:cNvSpPr>
            <a:spLocks noGrp="1"/>
          </p:cNvSpPr>
          <p:nvPr>
            <p:ph type="ftr" sz="quarter" idx="11"/>
          </p:nvPr>
        </p:nvSpPr>
        <p:spPr/>
        <p:txBody>
          <a:bodyPr/>
          <a:lstStyle/>
          <a:p>
            <a:r>
              <a:rPr lang="en-US" smtClean="0"/>
              <a:t>EBI-Hinxton 2017</a:t>
            </a:r>
            <a:endParaRPr lang="en-US"/>
          </a:p>
        </p:txBody>
      </p:sp>
      <p:sp>
        <p:nvSpPr>
          <p:cNvPr id="9" name="Slide Number Placeholder 8"/>
          <p:cNvSpPr>
            <a:spLocks noGrp="1"/>
          </p:cNvSpPr>
          <p:nvPr>
            <p:ph type="sldNum" sz="quarter" idx="12"/>
          </p:nvPr>
        </p:nvSpPr>
        <p:spPr/>
        <p:txBody>
          <a:bodyPr/>
          <a:lstStyle/>
          <a:p>
            <a:fld id="{FE820E90-B7EC-EF40-A347-7AE0ED4627FE}" type="slidenum">
              <a:rPr lang="en-US" smtClean="0"/>
              <a:t>‹#›</a:t>
            </a:fld>
            <a:endParaRPr lang="en-US"/>
          </a:p>
        </p:txBody>
      </p:sp>
    </p:spTree>
    <p:extLst>
      <p:ext uri="{BB962C8B-B14F-4D97-AF65-F5344CB8AC3E}">
        <p14:creationId xmlns:p14="http://schemas.microsoft.com/office/powerpoint/2010/main" val="3770388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smtClean="0"/>
              <a:t>Click to edit Master title style</a:t>
            </a:r>
            <a:endParaRPr lang="en-US"/>
          </a:p>
        </p:txBody>
      </p:sp>
      <p:sp>
        <p:nvSpPr>
          <p:cNvPr id="3" name="Date Placeholder 2"/>
          <p:cNvSpPr>
            <a:spLocks noGrp="1"/>
          </p:cNvSpPr>
          <p:nvPr>
            <p:ph type="dt" sz="half" idx="10"/>
          </p:nvPr>
        </p:nvSpPr>
        <p:spPr/>
        <p:txBody>
          <a:bodyPr/>
          <a:lstStyle/>
          <a:p>
            <a:fld id="{A417BFEE-B11D-5849-9D5E-B32A4F43B531}" type="datetime1">
              <a:rPr lang="en-CA" smtClean="0"/>
              <a:t>18-04-10</a:t>
            </a:fld>
            <a:endParaRPr lang="en-US"/>
          </a:p>
        </p:txBody>
      </p:sp>
      <p:sp>
        <p:nvSpPr>
          <p:cNvPr id="4" name="Footer Placeholder 3"/>
          <p:cNvSpPr>
            <a:spLocks noGrp="1"/>
          </p:cNvSpPr>
          <p:nvPr>
            <p:ph type="ftr" sz="quarter" idx="11"/>
          </p:nvPr>
        </p:nvSpPr>
        <p:spPr/>
        <p:txBody>
          <a:bodyPr/>
          <a:lstStyle/>
          <a:p>
            <a:r>
              <a:rPr lang="en-US" smtClean="0"/>
              <a:t>EBI-Hinxton 2017</a:t>
            </a:r>
            <a:endParaRPr lang="en-US"/>
          </a:p>
        </p:txBody>
      </p:sp>
      <p:sp>
        <p:nvSpPr>
          <p:cNvPr id="5" name="Slide Number Placeholder 4"/>
          <p:cNvSpPr>
            <a:spLocks noGrp="1"/>
          </p:cNvSpPr>
          <p:nvPr>
            <p:ph type="sldNum" sz="quarter" idx="12"/>
          </p:nvPr>
        </p:nvSpPr>
        <p:spPr/>
        <p:txBody>
          <a:bodyPr/>
          <a:lstStyle/>
          <a:p>
            <a:fld id="{FE820E90-B7EC-EF40-A347-7AE0ED4627FE}" type="slidenum">
              <a:rPr lang="en-US" smtClean="0"/>
              <a:t>‹#›</a:t>
            </a:fld>
            <a:endParaRPr lang="en-US"/>
          </a:p>
        </p:txBody>
      </p:sp>
    </p:spTree>
    <p:extLst>
      <p:ext uri="{BB962C8B-B14F-4D97-AF65-F5344CB8AC3E}">
        <p14:creationId xmlns:p14="http://schemas.microsoft.com/office/powerpoint/2010/main" val="2649456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D3D711B-1E82-A548-BBE3-88931D0C6987}" type="datetime1">
              <a:rPr lang="en-CA" smtClean="0"/>
              <a:t>18-04-10</a:t>
            </a:fld>
            <a:endParaRPr lang="en-US"/>
          </a:p>
        </p:txBody>
      </p:sp>
      <p:sp>
        <p:nvSpPr>
          <p:cNvPr id="3" name="Footer Placeholder 2"/>
          <p:cNvSpPr>
            <a:spLocks noGrp="1"/>
          </p:cNvSpPr>
          <p:nvPr>
            <p:ph type="ftr" sz="quarter" idx="11"/>
          </p:nvPr>
        </p:nvSpPr>
        <p:spPr/>
        <p:txBody>
          <a:bodyPr/>
          <a:lstStyle/>
          <a:p>
            <a:r>
              <a:rPr lang="en-US" smtClean="0"/>
              <a:t>EBI-Hinxton 2017</a:t>
            </a:r>
            <a:endParaRPr lang="en-US"/>
          </a:p>
        </p:txBody>
      </p:sp>
      <p:sp>
        <p:nvSpPr>
          <p:cNvPr id="4" name="Slide Number Placeholder 3"/>
          <p:cNvSpPr>
            <a:spLocks noGrp="1"/>
          </p:cNvSpPr>
          <p:nvPr>
            <p:ph type="sldNum" sz="quarter" idx="12"/>
          </p:nvPr>
        </p:nvSpPr>
        <p:spPr/>
        <p:txBody>
          <a:bodyPr/>
          <a:lstStyle/>
          <a:p>
            <a:fld id="{FE820E90-B7EC-EF40-A347-7AE0ED4627FE}" type="slidenum">
              <a:rPr lang="en-US" smtClean="0"/>
              <a:t>‹#›</a:t>
            </a:fld>
            <a:endParaRPr lang="en-US"/>
          </a:p>
        </p:txBody>
      </p:sp>
    </p:spTree>
    <p:extLst>
      <p:ext uri="{BB962C8B-B14F-4D97-AF65-F5344CB8AC3E}">
        <p14:creationId xmlns:p14="http://schemas.microsoft.com/office/powerpoint/2010/main" val="9485528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CA"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CA" smtClean="0"/>
              <a:t>Click to edit Master text styles</a:t>
            </a:r>
          </a:p>
          <a:p>
            <a:pPr lvl="1"/>
            <a:r>
              <a:rPr lang="en-CA" smtClean="0"/>
              <a:t>Second level</a:t>
            </a:r>
          </a:p>
          <a:p>
            <a:pPr lvl="2"/>
            <a:r>
              <a:rPr lang="en-CA" smtClean="0"/>
              <a:t>Third level</a:t>
            </a:r>
          </a:p>
          <a:p>
            <a:pPr lvl="3"/>
            <a:r>
              <a:rPr lang="en-CA" smtClean="0"/>
              <a:t>Fourth level</a:t>
            </a:r>
          </a:p>
          <a:p>
            <a:pPr lvl="4"/>
            <a:r>
              <a:rPr lang="en-CA"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CA" smtClean="0"/>
              <a:t>Click to edit Master text styles</a:t>
            </a:r>
          </a:p>
        </p:txBody>
      </p:sp>
      <p:sp>
        <p:nvSpPr>
          <p:cNvPr id="5" name="Date Placeholder 4"/>
          <p:cNvSpPr>
            <a:spLocks noGrp="1"/>
          </p:cNvSpPr>
          <p:nvPr>
            <p:ph type="dt" sz="half" idx="10"/>
          </p:nvPr>
        </p:nvSpPr>
        <p:spPr/>
        <p:txBody>
          <a:bodyPr/>
          <a:lstStyle/>
          <a:p>
            <a:fld id="{AA1C9E0C-D156-4E48-BED1-8945F5553A92}" type="datetime1">
              <a:rPr lang="en-CA" smtClean="0"/>
              <a:t>18-04-10</a:t>
            </a:fld>
            <a:endParaRPr lang="en-US"/>
          </a:p>
        </p:txBody>
      </p:sp>
      <p:sp>
        <p:nvSpPr>
          <p:cNvPr id="6" name="Footer Placeholder 5"/>
          <p:cNvSpPr>
            <a:spLocks noGrp="1"/>
          </p:cNvSpPr>
          <p:nvPr>
            <p:ph type="ftr" sz="quarter" idx="11"/>
          </p:nvPr>
        </p:nvSpPr>
        <p:spPr/>
        <p:txBody>
          <a:bodyPr/>
          <a:lstStyle/>
          <a:p>
            <a:r>
              <a:rPr lang="en-US" smtClean="0"/>
              <a:t>EBI-Hinxton 2017</a:t>
            </a:r>
            <a:endParaRPr lang="en-US"/>
          </a:p>
        </p:txBody>
      </p:sp>
      <p:sp>
        <p:nvSpPr>
          <p:cNvPr id="7" name="Slide Number Placeholder 6"/>
          <p:cNvSpPr>
            <a:spLocks noGrp="1"/>
          </p:cNvSpPr>
          <p:nvPr>
            <p:ph type="sldNum" sz="quarter" idx="12"/>
          </p:nvPr>
        </p:nvSpPr>
        <p:spPr/>
        <p:txBody>
          <a:bodyPr/>
          <a:lstStyle/>
          <a:p>
            <a:fld id="{FE820E90-B7EC-EF40-A347-7AE0ED4627FE}" type="slidenum">
              <a:rPr lang="en-US" smtClean="0"/>
              <a:t>‹#›</a:t>
            </a:fld>
            <a:endParaRPr lang="en-US"/>
          </a:p>
        </p:txBody>
      </p:sp>
    </p:spTree>
    <p:extLst>
      <p:ext uri="{BB962C8B-B14F-4D97-AF65-F5344CB8AC3E}">
        <p14:creationId xmlns:p14="http://schemas.microsoft.com/office/powerpoint/2010/main" val="17450382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CA"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CA" smtClean="0"/>
              <a:t>Click to edit Master text styles</a:t>
            </a:r>
          </a:p>
        </p:txBody>
      </p:sp>
      <p:sp>
        <p:nvSpPr>
          <p:cNvPr id="5" name="Date Placeholder 4"/>
          <p:cNvSpPr>
            <a:spLocks noGrp="1"/>
          </p:cNvSpPr>
          <p:nvPr>
            <p:ph type="dt" sz="half" idx="10"/>
          </p:nvPr>
        </p:nvSpPr>
        <p:spPr/>
        <p:txBody>
          <a:bodyPr/>
          <a:lstStyle/>
          <a:p>
            <a:fld id="{A7D69F89-1E05-9843-8D86-EB40B640749D}" type="datetime1">
              <a:rPr lang="en-CA" smtClean="0"/>
              <a:t>18-04-10</a:t>
            </a:fld>
            <a:endParaRPr lang="en-US"/>
          </a:p>
        </p:txBody>
      </p:sp>
      <p:sp>
        <p:nvSpPr>
          <p:cNvPr id="6" name="Footer Placeholder 5"/>
          <p:cNvSpPr>
            <a:spLocks noGrp="1"/>
          </p:cNvSpPr>
          <p:nvPr>
            <p:ph type="ftr" sz="quarter" idx="11"/>
          </p:nvPr>
        </p:nvSpPr>
        <p:spPr/>
        <p:txBody>
          <a:bodyPr/>
          <a:lstStyle/>
          <a:p>
            <a:r>
              <a:rPr lang="en-US" smtClean="0"/>
              <a:t>EBI-Hinxton 2017</a:t>
            </a:r>
            <a:endParaRPr lang="en-US"/>
          </a:p>
        </p:txBody>
      </p:sp>
      <p:sp>
        <p:nvSpPr>
          <p:cNvPr id="7" name="Slide Number Placeholder 6"/>
          <p:cNvSpPr>
            <a:spLocks noGrp="1"/>
          </p:cNvSpPr>
          <p:nvPr>
            <p:ph type="sldNum" sz="quarter" idx="12"/>
          </p:nvPr>
        </p:nvSpPr>
        <p:spPr/>
        <p:txBody>
          <a:bodyPr/>
          <a:lstStyle/>
          <a:p>
            <a:fld id="{FE820E90-B7EC-EF40-A347-7AE0ED4627FE}" type="slidenum">
              <a:rPr lang="en-US" smtClean="0"/>
              <a:t>‹#›</a:t>
            </a:fld>
            <a:endParaRPr lang="en-US"/>
          </a:p>
        </p:txBody>
      </p:sp>
    </p:spTree>
    <p:extLst>
      <p:ext uri="{BB962C8B-B14F-4D97-AF65-F5344CB8AC3E}">
        <p14:creationId xmlns:p14="http://schemas.microsoft.com/office/powerpoint/2010/main" val="228975827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CA"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CA" smtClean="0"/>
              <a:t>Click to edit Master text styles</a:t>
            </a:r>
          </a:p>
          <a:p>
            <a:pPr lvl="1"/>
            <a:r>
              <a:rPr lang="en-CA" smtClean="0"/>
              <a:t>Second level</a:t>
            </a:r>
          </a:p>
          <a:p>
            <a:pPr lvl="2"/>
            <a:r>
              <a:rPr lang="en-CA" smtClean="0"/>
              <a:t>Third level</a:t>
            </a:r>
          </a:p>
          <a:p>
            <a:pPr lvl="3"/>
            <a:r>
              <a:rPr lang="en-CA" smtClean="0"/>
              <a:t>Fourth level</a:t>
            </a:r>
          </a:p>
          <a:p>
            <a:pPr lvl="4"/>
            <a:r>
              <a:rPr lang="en-CA"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EAB8798-642B-B042-92DE-1F4787577C81}" type="datetime1">
              <a:rPr lang="en-CA" smtClean="0"/>
              <a:t>18-04-10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smtClean="0"/>
              <a:t>EBI-Hinxton 2017</a:t>
            </a:r>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E820E90-B7EC-EF40-A347-7AE0ED4627FE}" type="slidenum">
              <a:rPr lang="en-US" smtClean="0"/>
              <a:t>‹#›</a:t>
            </a:fld>
            <a:endParaRPr lang="en-US"/>
          </a:p>
        </p:txBody>
      </p:sp>
    </p:spTree>
    <p:extLst>
      <p:ext uri="{BB962C8B-B14F-4D97-AF65-F5344CB8AC3E}">
        <p14:creationId xmlns:p14="http://schemas.microsoft.com/office/powerpoint/2010/main" val="27360760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em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emf"/></Relationships>
</file>

<file path=ppt/slides/_rels/slide11.xml.rels><?xml version="1.0" encoding="UTF-8" standalone="yes"?>
<Relationships xmlns="http://schemas.openxmlformats.org/package/2006/relationships"><Relationship Id="rId3" Type="http://schemas.openxmlformats.org/officeDocument/2006/relationships/image" Target="../media/image12.emf"/><Relationship Id="rId4" Type="http://schemas.openxmlformats.org/officeDocument/2006/relationships/image" Target="../media/image13.emf"/><Relationship Id="rId5" Type="http://schemas.openxmlformats.org/officeDocument/2006/relationships/image" Target="../media/image14.emf"/><Relationship Id="rId6" Type="http://schemas.openxmlformats.org/officeDocument/2006/relationships/image" Target="../media/image15.emf"/><Relationship Id="rId7" Type="http://schemas.openxmlformats.org/officeDocument/2006/relationships/image" Target="../media/image16.emf"/><Relationship Id="rId1" Type="http://schemas.openxmlformats.org/officeDocument/2006/relationships/slideLayout" Target="../slideLayouts/slideLayout2.xml"/><Relationship Id="rId2" Type="http://schemas.openxmlformats.org/officeDocument/2006/relationships/image" Target="../media/image11.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emf"/><Relationship Id="rId3" Type="http://schemas.openxmlformats.org/officeDocument/2006/relationships/image" Target="../media/image19.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emf"/><Relationship Id="rId3" Type="http://schemas.openxmlformats.org/officeDocument/2006/relationships/image" Target="../media/image19.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em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3.emf"/><Relationship Id="rId3" Type="http://schemas.openxmlformats.org/officeDocument/2006/relationships/image" Target="../media/image24.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5.em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6.e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7.em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8.em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9.em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0.em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1.em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2.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emf"/><Relationship Id="rId3" Type="http://schemas.openxmlformats.org/officeDocument/2006/relationships/image" Target="../media/image4.emf"/></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3.em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6.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brand_2012.pdf"/>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344618" y="3886200"/>
            <a:ext cx="8455821" cy="1730829"/>
          </a:xfrm>
          <a:prstGeom prst="rect">
            <a:avLst/>
          </a:prstGeom>
        </p:spPr>
      </p:pic>
      <p:sp>
        <p:nvSpPr>
          <p:cNvPr id="2" name="Title 1"/>
          <p:cNvSpPr>
            <a:spLocks noGrp="1"/>
          </p:cNvSpPr>
          <p:nvPr>
            <p:ph type="ctrTitle"/>
          </p:nvPr>
        </p:nvSpPr>
        <p:spPr/>
        <p:txBody>
          <a:bodyPr>
            <a:normAutofit/>
          </a:bodyPr>
          <a:lstStyle/>
          <a:p>
            <a:r>
              <a:rPr lang="en-US" dirty="0" err="1"/>
              <a:t>CoDa</a:t>
            </a:r>
            <a:r>
              <a:rPr lang="en-US" dirty="0"/>
              <a:t> HTS </a:t>
            </a:r>
            <a:r>
              <a:rPr lang="en-US" dirty="0" smtClean="0"/>
              <a:t>Workshop: motivation and background</a:t>
            </a:r>
            <a:endParaRPr lang="en-US" dirty="0"/>
          </a:p>
        </p:txBody>
      </p:sp>
      <p:sp>
        <p:nvSpPr>
          <p:cNvPr id="3" name="Subtitle 2"/>
          <p:cNvSpPr>
            <a:spLocks noGrp="1"/>
          </p:cNvSpPr>
          <p:nvPr>
            <p:ph type="subTitle" idx="1"/>
          </p:nvPr>
        </p:nvSpPr>
        <p:spPr/>
        <p:txBody>
          <a:bodyPr>
            <a:normAutofit/>
          </a:bodyPr>
          <a:lstStyle/>
          <a:p>
            <a:r>
              <a:rPr lang="en-US" dirty="0" smtClean="0"/>
              <a:t>Greg Gloor</a:t>
            </a:r>
          </a:p>
          <a:p>
            <a:r>
              <a:rPr lang="en-US" sz="2400" dirty="0" smtClean="0"/>
              <a:t>Department of Biochemistry</a:t>
            </a:r>
          </a:p>
          <a:p>
            <a:r>
              <a:rPr lang="en-US" sz="2400" dirty="0" smtClean="0"/>
              <a:t>University of Western Ontario</a:t>
            </a:r>
            <a:endParaRPr lang="en-US" sz="2400" dirty="0"/>
          </a:p>
        </p:txBody>
      </p:sp>
      <p:sp>
        <p:nvSpPr>
          <p:cNvPr id="4" name="Footer Placeholder 3"/>
          <p:cNvSpPr>
            <a:spLocks noGrp="1"/>
          </p:cNvSpPr>
          <p:nvPr>
            <p:ph type="ftr" sz="quarter" idx="11"/>
          </p:nvPr>
        </p:nvSpPr>
        <p:spPr/>
        <p:txBody>
          <a:bodyPr/>
          <a:lstStyle/>
          <a:p>
            <a:r>
              <a:rPr lang="en-US" smtClean="0"/>
              <a:t>EBI-Hinxton 2017</a:t>
            </a:r>
            <a:endParaRPr lang="en-US"/>
          </a:p>
        </p:txBody>
      </p:sp>
      <p:sp>
        <p:nvSpPr>
          <p:cNvPr id="8" name="TextBox 3"/>
          <p:cNvSpPr txBox="1">
            <a:spLocks noChangeArrowheads="1"/>
          </p:cNvSpPr>
          <p:nvPr/>
        </p:nvSpPr>
        <p:spPr bwMode="auto">
          <a:xfrm>
            <a:off x="8539163" y="1417638"/>
            <a:ext cx="492125"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en-US" sz="1800"/>
              <a:t>🐯</a:t>
            </a:r>
          </a:p>
          <a:p>
            <a:pPr eaLnBrk="1" hangingPunct="1"/>
            <a:r>
              <a:rPr lang="en-US" sz="1800"/>
              <a:t>🐞</a:t>
            </a:r>
          </a:p>
          <a:p>
            <a:pPr eaLnBrk="1" hangingPunct="1"/>
            <a:r>
              <a:rPr lang="en-US" sz="1800"/>
              <a:t>👽</a:t>
            </a:r>
          </a:p>
        </p:txBody>
      </p:sp>
    </p:spTree>
    <p:extLst>
      <p:ext uri="{BB962C8B-B14F-4D97-AF65-F5344CB8AC3E}">
        <p14:creationId xmlns:p14="http://schemas.microsoft.com/office/powerpoint/2010/main" val="1536234263"/>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Nothing fixes unconstrained</a:t>
            </a:r>
            <a:endParaRPr lang="en-US" dirty="0"/>
          </a:p>
        </p:txBody>
      </p:sp>
      <p:pic>
        <p:nvPicPr>
          <p:cNvPr id="5" name="Content Placeholder 4"/>
          <p:cNvPicPr>
            <a:picLocks noGrp="1" noChangeAspect="1"/>
          </p:cNvPicPr>
          <p:nvPr>
            <p:ph idx="1"/>
          </p:nvPr>
        </p:nvPicPr>
        <p:blipFill>
          <a:blip r:embed="rId2"/>
          <a:srcRect l="-18299" r="-18299"/>
          <a:stretch>
            <a:fillRect/>
          </a:stretch>
        </p:blipFill>
        <p:spPr/>
      </p:pic>
      <p:sp>
        <p:nvSpPr>
          <p:cNvPr id="4" name="Footer Placeholder 3"/>
          <p:cNvSpPr>
            <a:spLocks noGrp="1"/>
          </p:cNvSpPr>
          <p:nvPr>
            <p:ph type="ftr" sz="quarter" idx="11"/>
          </p:nvPr>
        </p:nvSpPr>
        <p:spPr/>
        <p:txBody>
          <a:bodyPr/>
          <a:lstStyle/>
          <a:p>
            <a:r>
              <a:rPr lang="en-US" smtClean="0"/>
              <a:t>EBI-Hinxton 2017</a:t>
            </a:r>
            <a:endParaRPr lang="en-US"/>
          </a:p>
        </p:txBody>
      </p:sp>
    </p:spTree>
    <p:extLst>
      <p:ext uri="{BB962C8B-B14F-4D97-AF65-F5344CB8AC3E}">
        <p14:creationId xmlns:p14="http://schemas.microsoft.com/office/powerpoint/2010/main" val="3664884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Normalizations</a:t>
            </a:r>
            <a:endParaRPr lang="en-US" dirty="0"/>
          </a:p>
        </p:txBody>
      </p:sp>
      <p:pic>
        <p:nvPicPr>
          <p:cNvPr id="5" name="Content Placeholder 4"/>
          <p:cNvPicPr>
            <a:picLocks noGrp="1" noChangeAspect="1"/>
          </p:cNvPicPr>
          <p:nvPr>
            <p:ph idx="1"/>
          </p:nvPr>
        </p:nvPicPr>
        <p:blipFill rotWithShape="1">
          <a:blip r:embed="rId2"/>
          <a:srcRect l="-2069" r="-2071"/>
          <a:stretch/>
        </p:blipFill>
        <p:spPr>
          <a:xfrm>
            <a:off x="457199" y="1417638"/>
            <a:ext cx="3239789" cy="5063947"/>
          </a:xfrm>
        </p:spPr>
      </p:pic>
      <p:sp>
        <p:nvSpPr>
          <p:cNvPr id="4" name="Footer Placeholder 3"/>
          <p:cNvSpPr>
            <a:spLocks noGrp="1"/>
          </p:cNvSpPr>
          <p:nvPr>
            <p:ph type="ftr" sz="quarter" idx="11"/>
          </p:nvPr>
        </p:nvSpPr>
        <p:spPr/>
        <p:txBody>
          <a:bodyPr/>
          <a:lstStyle/>
          <a:p>
            <a:r>
              <a:rPr lang="en-US" smtClean="0"/>
              <a:t>EBI-Hinxton 2017</a:t>
            </a:r>
            <a:endParaRPr lang="en-US"/>
          </a:p>
        </p:txBody>
      </p:sp>
      <p:sp>
        <p:nvSpPr>
          <p:cNvPr id="3" name="TextBox 2"/>
          <p:cNvSpPr txBox="1"/>
          <p:nvPr/>
        </p:nvSpPr>
        <p:spPr>
          <a:xfrm>
            <a:off x="3696988" y="1771526"/>
            <a:ext cx="3890759" cy="4401205"/>
          </a:xfrm>
          <a:prstGeom prst="rect">
            <a:avLst/>
          </a:prstGeom>
          <a:noFill/>
        </p:spPr>
        <p:txBody>
          <a:bodyPr wrap="none" rtlCol="0">
            <a:spAutoFit/>
          </a:bodyPr>
          <a:lstStyle/>
          <a:p>
            <a:r>
              <a:rPr lang="en-US" sz="2800" dirty="0" smtClean="0"/>
              <a:t>What we want to explore</a:t>
            </a:r>
          </a:p>
          <a:p>
            <a:endParaRPr lang="en-US" sz="2800" dirty="0"/>
          </a:p>
          <a:p>
            <a:endParaRPr lang="en-US" sz="2800" dirty="0" smtClean="0"/>
          </a:p>
          <a:p>
            <a:r>
              <a:rPr lang="en-US" sz="2800" dirty="0" smtClean="0"/>
              <a:t>What we have</a:t>
            </a:r>
          </a:p>
          <a:p>
            <a:endParaRPr lang="en-US" sz="2800" dirty="0"/>
          </a:p>
          <a:p>
            <a:endParaRPr lang="en-US" sz="2800" dirty="0" smtClean="0"/>
          </a:p>
          <a:p>
            <a:r>
              <a:rPr lang="en-US" sz="2800" dirty="0" smtClean="0"/>
              <a:t>Normalized counts</a:t>
            </a:r>
          </a:p>
          <a:p>
            <a:endParaRPr lang="en-US" sz="2800" dirty="0"/>
          </a:p>
          <a:p>
            <a:endParaRPr lang="en-US" sz="2800" dirty="0" smtClean="0"/>
          </a:p>
          <a:p>
            <a:r>
              <a:rPr lang="en-US" sz="2800" dirty="0" smtClean="0"/>
              <a:t>CLR transformed</a:t>
            </a:r>
            <a:endParaRPr lang="en-US" sz="2800" dirty="0"/>
          </a:p>
        </p:txBody>
      </p:sp>
      <p:pic>
        <p:nvPicPr>
          <p:cNvPr id="6" name="Picture 5"/>
          <p:cNvPicPr>
            <a:picLocks noChangeAspect="1"/>
          </p:cNvPicPr>
          <p:nvPr/>
        </p:nvPicPr>
        <p:blipFill>
          <a:blip r:embed="rId3"/>
          <a:stretch>
            <a:fillRect/>
          </a:stretch>
        </p:blipFill>
        <p:spPr>
          <a:xfrm>
            <a:off x="6060645" y="2811234"/>
            <a:ext cx="1104900" cy="393700"/>
          </a:xfrm>
          <a:prstGeom prst="rect">
            <a:avLst/>
          </a:prstGeom>
        </p:spPr>
      </p:pic>
      <p:pic>
        <p:nvPicPr>
          <p:cNvPr id="7" name="Picture 6"/>
          <p:cNvPicPr>
            <a:picLocks noChangeAspect="1"/>
          </p:cNvPicPr>
          <p:nvPr/>
        </p:nvPicPr>
        <p:blipFill>
          <a:blip r:embed="rId4"/>
          <a:stretch>
            <a:fillRect/>
          </a:stretch>
        </p:blipFill>
        <p:spPr>
          <a:xfrm>
            <a:off x="6613095" y="4221843"/>
            <a:ext cx="1143000" cy="723900"/>
          </a:xfrm>
          <a:prstGeom prst="rect">
            <a:avLst/>
          </a:prstGeom>
        </p:spPr>
      </p:pic>
      <p:pic>
        <p:nvPicPr>
          <p:cNvPr id="8" name="Picture 7"/>
          <p:cNvPicPr>
            <a:picLocks noChangeAspect="1"/>
          </p:cNvPicPr>
          <p:nvPr/>
        </p:nvPicPr>
        <p:blipFill>
          <a:blip r:embed="rId5"/>
          <a:stretch>
            <a:fillRect/>
          </a:stretch>
        </p:blipFill>
        <p:spPr>
          <a:xfrm>
            <a:off x="6527297" y="5766331"/>
            <a:ext cx="2120900" cy="406400"/>
          </a:xfrm>
          <a:prstGeom prst="rect">
            <a:avLst/>
          </a:prstGeom>
        </p:spPr>
      </p:pic>
      <p:pic>
        <p:nvPicPr>
          <p:cNvPr id="9" name="Picture 8"/>
          <p:cNvPicPr>
            <a:picLocks noChangeAspect="1"/>
          </p:cNvPicPr>
          <p:nvPr/>
        </p:nvPicPr>
        <p:blipFill>
          <a:blip r:embed="rId6"/>
          <a:stretch>
            <a:fillRect/>
          </a:stretch>
        </p:blipFill>
        <p:spPr>
          <a:xfrm>
            <a:off x="6114190" y="3204934"/>
            <a:ext cx="1181100" cy="368300"/>
          </a:xfrm>
          <a:prstGeom prst="rect">
            <a:avLst/>
          </a:prstGeom>
        </p:spPr>
      </p:pic>
      <p:pic>
        <p:nvPicPr>
          <p:cNvPr id="10" name="Picture 9"/>
          <p:cNvPicPr>
            <a:picLocks noChangeAspect="1"/>
          </p:cNvPicPr>
          <p:nvPr/>
        </p:nvPicPr>
        <p:blipFill>
          <a:blip r:embed="rId7"/>
          <a:stretch>
            <a:fillRect/>
          </a:stretch>
        </p:blipFill>
        <p:spPr>
          <a:xfrm>
            <a:off x="6019800" y="3573234"/>
            <a:ext cx="1473200" cy="355600"/>
          </a:xfrm>
          <a:prstGeom prst="rect">
            <a:avLst/>
          </a:prstGeom>
        </p:spPr>
      </p:pic>
    </p:spTree>
    <p:extLst>
      <p:ext uri="{BB962C8B-B14F-4D97-AF65-F5344CB8AC3E}">
        <p14:creationId xmlns:p14="http://schemas.microsoft.com/office/powerpoint/2010/main" val="7552718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Distance</a:t>
            </a:r>
            <a:endParaRPr lang="en-US" dirty="0"/>
          </a:p>
        </p:txBody>
      </p:sp>
      <p:pic>
        <p:nvPicPr>
          <p:cNvPr id="6" name="Content Placeholder 5"/>
          <p:cNvPicPr>
            <a:picLocks noGrp="1" noChangeAspect="1"/>
          </p:cNvPicPr>
          <p:nvPr>
            <p:ph idx="1"/>
          </p:nvPr>
        </p:nvPicPr>
        <p:blipFill>
          <a:blip r:embed="rId2"/>
          <a:srcRect t="-3801" b="-3801"/>
          <a:stretch>
            <a:fillRect/>
          </a:stretch>
        </p:blipFill>
        <p:spPr>
          <a:xfrm>
            <a:off x="2658533" y="1600200"/>
            <a:ext cx="3644221" cy="2004181"/>
          </a:xfrm>
        </p:spPr>
      </p:pic>
      <p:sp>
        <p:nvSpPr>
          <p:cNvPr id="4" name="Footer Placeholder 3"/>
          <p:cNvSpPr>
            <a:spLocks noGrp="1"/>
          </p:cNvSpPr>
          <p:nvPr>
            <p:ph type="ftr" sz="quarter" idx="11"/>
          </p:nvPr>
        </p:nvSpPr>
        <p:spPr/>
        <p:txBody>
          <a:bodyPr/>
          <a:lstStyle/>
          <a:p>
            <a:r>
              <a:rPr lang="en-US" smtClean="0"/>
              <a:t>EBI-Hinxton 2017</a:t>
            </a:r>
            <a:endParaRPr lang="en-US"/>
          </a:p>
        </p:txBody>
      </p:sp>
      <p:sp>
        <p:nvSpPr>
          <p:cNvPr id="3" name="TextBox 2"/>
          <p:cNvSpPr txBox="1"/>
          <p:nvPr/>
        </p:nvSpPr>
        <p:spPr>
          <a:xfrm>
            <a:off x="1995714" y="3955142"/>
            <a:ext cx="5031619" cy="1754327"/>
          </a:xfrm>
          <a:prstGeom prst="rect">
            <a:avLst/>
          </a:prstGeom>
          <a:noFill/>
        </p:spPr>
        <p:txBody>
          <a:bodyPr wrap="square" rtlCol="0">
            <a:spAutoFit/>
          </a:bodyPr>
          <a:lstStyle/>
          <a:p>
            <a:r>
              <a:rPr lang="en-US" dirty="0" smtClean="0"/>
              <a:t>If we want to learn something about the environment we need to use measures that reflect the environment not just the post-sequence data</a:t>
            </a:r>
          </a:p>
          <a:p>
            <a:endParaRPr lang="en-US" dirty="0"/>
          </a:p>
          <a:p>
            <a:r>
              <a:rPr lang="en-US" dirty="0" smtClean="0"/>
              <a:t>Distance is used for ordination, clustering, post-processing</a:t>
            </a:r>
            <a:endParaRPr lang="en-US" dirty="0"/>
          </a:p>
        </p:txBody>
      </p:sp>
    </p:spTree>
    <p:extLst>
      <p:ext uri="{BB962C8B-B14F-4D97-AF65-F5344CB8AC3E}">
        <p14:creationId xmlns:p14="http://schemas.microsoft.com/office/powerpoint/2010/main" val="22343526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simplex</a:t>
            </a:r>
            <a:endParaRPr lang="en-US" dirty="0"/>
          </a:p>
        </p:txBody>
      </p:sp>
      <p:pic>
        <p:nvPicPr>
          <p:cNvPr id="5" name="Content Placeholder 4"/>
          <p:cNvPicPr>
            <a:picLocks noGrp="1" noChangeAspect="1"/>
          </p:cNvPicPr>
          <p:nvPr>
            <p:ph idx="1"/>
          </p:nvPr>
        </p:nvPicPr>
        <p:blipFill rotWithShape="1">
          <a:blip r:embed="rId2">
            <a:alphaModFix/>
          </a:blip>
          <a:srcRect l="-994" r="-1498"/>
          <a:stretch/>
        </p:blipFill>
        <p:spPr>
          <a:xfrm>
            <a:off x="3776133" y="1600200"/>
            <a:ext cx="4910667" cy="4525963"/>
          </a:xfrm>
        </p:spPr>
      </p:pic>
      <p:sp>
        <p:nvSpPr>
          <p:cNvPr id="4" name="Footer Placeholder 3"/>
          <p:cNvSpPr>
            <a:spLocks noGrp="1"/>
          </p:cNvSpPr>
          <p:nvPr>
            <p:ph type="ftr" sz="quarter" idx="11"/>
          </p:nvPr>
        </p:nvSpPr>
        <p:spPr/>
        <p:txBody>
          <a:bodyPr/>
          <a:lstStyle/>
          <a:p>
            <a:r>
              <a:rPr lang="en-US" smtClean="0"/>
              <a:t>EBI-Hinxton 2017</a:t>
            </a:r>
            <a:endParaRPr lang="en-US"/>
          </a:p>
        </p:txBody>
      </p:sp>
      <p:pic>
        <p:nvPicPr>
          <p:cNvPr id="6" name="Picture 5"/>
          <p:cNvPicPr>
            <a:picLocks noChangeAspect="1"/>
          </p:cNvPicPr>
          <p:nvPr/>
        </p:nvPicPr>
        <p:blipFill>
          <a:blip r:embed="rId3">
            <a:alphaModFix amt="20000"/>
          </a:blip>
          <a:stretch>
            <a:fillRect/>
          </a:stretch>
        </p:blipFill>
        <p:spPr>
          <a:xfrm>
            <a:off x="351971" y="1600200"/>
            <a:ext cx="5029200" cy="1104900"/>
          </a:xfrm>
          <a:prstGeom prst="rect">
            <a:avLst/>
          </a:prstGeom>
        </p:spPr>
      </p:pic>
      <p:sp>
        <p:nvSpPr>
          <p:cNvPr id="3" name="TextBox 2"/>
          <p:cNvSpPr txBox="1"/>
          <p:nvPr/>
        </p:nvSpPr>
        <p:spPr>
          <a:xfrm>
            <a:off x="1100666" y="2717196"/>
            <a:ext cx="3159839" cy="923330"/>
          </a:xfrm>
          <a:prstGeom prst="rect">
            <a:avLst/>
          </a:prstGeom>
          <a:noFill/>
        </p:spPr>
        <p:txBody>
          <a:bodyPr wrap="none" rtlCol="0">
            <a:spAutoFit/>
          </a:bodyPr>
          <a:lstStyle/>
          <a:p>
            <a:r>
              <a:rPr lang="en-US" dirty="0" smtClean="0">
                <a:solidFill>
                  <a:srgbClr val="D9D9D9"/>
                </a:solidFill>
              </a:rPr>
              <a:t>S scale invariant</a:t>
            </a:r>
          </a:p>
          <a:p>
            <a:r>
              <a:rPr lang="en-US" dirty="0" smtClean="0">
                <a:solidFill>
                  <a:srgbClr val="D9D9D9"/>
                </a:solidFill>
              </a:rPr>
              <a:t>D </a:t>
            </a:r>
            <a:r>
              <a:rPr lang="en-US" dirty="0" err="1" smtClean="0">
                <a:solidFill>
                  <a:srgbClr val="D9D9D9"/>
                </a:solidFill>
              </a:rPr>
              <a:t>subcompositionally</a:t>
            </a:r>
            <a:r>
              <a:rPr lang="en-US" dirty="0" smtClean="0">
                <a:solidFill>
                  <a:srgbClr val="D9D9D9"/>
                </a:solidFill>
              </a:rPr>
              <a:t> dominant</a:t>
            </a:r>
          </a:p>
          <a:p>
            <a:r>
              <a:rPr lang="en-US" dirty="0" smtClean="0">
                <a:solidFill>
                  <a:srgbClr val="D9D9D9"/>
                </a:solidFill>
              </a:rPr>
              <a:t>P perturbation invariant</a:t>
            </a:r>
            <a:endParaRPr lang="en-US" dirty="0">
              <a:solidFill>
                <a:srgbClr val="D9D9D9"/>
              </a:solidFill>
            </a:endParaRPr>
          </a:p>
        </p:txBody>
      </p:sp>
      <p:sp>
        <p:nvSpPr>
          <p:cNvPr id="7" name="TextBox 6"/>
          <p:cNvSpPr txBox="1"/>
          <p:nvPr/>
        </p:nvSpPr>
        <p:spPr>
          <a:xfrm>
            <a:off x="805785" y="3834191"/>
            <a:ext cx="2826415" cy="1754327"/>
          </a:xfrm>
          <a:prstGeom prst="rect">
            <a:avLst/>
          </a:prstGeom>
          <a:noFill/>
        </p:spPr>
        <p:txBody>
          <a:bodyPr wrap="none" rtlCol="0">
            <a:spAutoFit/>
          </a:bodyPr>
          <a:lstStyle/>
          <a:p>
            <a:r>
              <a:rPr lang="en-US" b="1" dirty="0" smtClean="0"/>
              <a:t>Operations</a:t>
            </a:r>
          </a:p>
          <a:p>
            <a:endParaRPr lang="en-US" dirty="0"/>
          </a:p>
          <a:p>
            <a:r>
              <a:rPr lang="en-US" dirty="0" smtClean="0"/>
              <a:t>Why not 50% - 50%? </a:t>
            </a:r>
          </a:p>
          <a:p>
            <a:endParaRPr lang="en-US" dirty="0" smtClean="0"/>
          </a:p>
          <a:p>
            <a:r>
              <a:rPr lang="en-US" dirty="0" smtClean="0"/>
              <a:t>Perturbation: 50% x 50% = ?</a:t>
            </a:r>
          </a:p>
          <a:p>
            <a:r>
              <a:rPr lang="en-US" dirty="0" smtClean="0"/>
              <a:t>Powering: 50%^3 = ?</a:t>
            </a:r>
            <a:endParaRPr lang="en-US" dirty="0"/>
          </a:p>
        </p:txBody>
      </p:sp>
    </p:spTree>
    <p:extLst>
      <p:ext uri="{BB962C8B-B14F-4D97-AF65-F5344CB8AC3E}">
        <p14:creationId xmlns:p14="http://schemas.microsoft.com/office/powerpoint/2010/main" val="32028423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simplex</a:t>
            </a:r>
            <a:endParaRPr lang="en-US" dirty="0"/>
          </a:p>
        </p:txBody>
      </p:sp>
      <p:pic>
        <p:nvPicPr>
          <p:cNvPr id="5" name="Content Placeholder 4"/>
          <p:cNvPicPr>
            <a:picLocks noGrp="1" noChangeAspect="1"/>
          </p:cNvPicPr>
          <p:nvPr>
            <p:ph idx="1"/>
          </p:nvPr>
        </p:nvPicPr>
        <p:blipFill rotWithShape="1">
          <a:blip r:embed="rId2"/>
          <a:srcRect l="-994" r="-1498"/>
          <a:stretch/>
        </p:blipFill>
        <p:spPr>
          <a:xfrm>
            <a:off x="3776133" y="1600200"/>
            <a:ext cx="4910667" cy="4525963"/>
          </a:xfrm>
        </p:spPr>
      </p:pic>
      <p:sp>
        <p:nvSpPr>
          <p:cNvPr id="4" name="Footer Placeholder 3"/>
          <p:cNvSpPr>
            <a:spLocks noGrp="1"/>
          </p:cNvSpPr>
          <p:nvPr>
            <p:ph type="ftr" sz="quarter" idx="11"/>
          </p:nvPr>
        </p:nvSpPr>
        <p:spPr/>
        <p:txBody>
          <a:bodyPr/>
          <a:lstStyle/>
          <a:p>
            <a:r>
              <a:rPr lang="en-US" smtClean="0"/>
              <a:t>EBI-Hinxton 2017</a:t>
            </a:r>
            <a:endParaRPr lang="en-US"/>
          </a:p>
        </p:txBody>
      </p:sp>
      <p:pic>
        <p:nvPicPr>
          <p:cNvPr id="6" name="Picture 5"/>
          <p:cNvPicPr>
            <a:picLocks noChangeAspect="1"/>
          </p:cNvPicPr>
          <p:nvPr/>
        </p:nvPicPr>
        <p:blipFill>
          <a:blip r:embed="rId3"/>
          <a:stretch>
            <a:fillRect/>
          </a:stretch>
        </p:blipFill>
        <p:spPr>
          <a:xfrm>
            <a:off x="351971" y="1600200"/>
            <a:ext cx="5029200" cy="1104900"/>
          </a:xfrm>
          <a:prstGeom prst="rect">
            <a:avLst/>
          </a:prstGeom>
        </p:spPr>
      </p:pic>
      <p:sp>
        <p:nvSpPr>
          <p:cNvPr id="3" name="TextBox 2"/>
          <p:cNvSpPr txBox="1"/>
          <p:nvPr/>
        </p:nvSpPr>
        <p:spPr>
          <a:xfrm>
            <a:off x="1100666" y="2717196"/>
            <a:ext cx="3159839" cy="923330"/>
          </a:xfrm>
          <a:prstGeom prst="rect">
            <a:avLst/>
          </a:prstGeom>
          <a:noFill/>
        </p:spPr>
        <p:txBody>
          <a:bodyPr wrap="none" rtlCol="0">
            <a:spAutoFit/>
          </a:bodyPr>
          <a:lstStyle/>
          <a:p>
            <a:r>
              <a:rPr lang="en-US" dirty="0" smtClean="0"/>
              <a:t>S scale invariant</a:t>
            </a:r>
          </a:p>
          <a:p>
            <a:r>
              <a:rPr lang="en-US" dirty="0" smtClean="0"/>
              <a:t>D </a:t>
            </a:r>
            <a:r>
              <a:rPr lang="en-US" dirty="0" err="1" smtClean="0"/>
              <a:t>subcompositionally</a:t>
            </a:r>
            <a:r>
              <a:rPr lang="en-US" dirty="0" smtClean="0"/>
              <a:t> dominant</a:t>
            </a:r>
          </a:p>
          <a:p>
            <a:r>
              <a:rPr lang="en-US" dirty="0" smtClean="0"/>
              <a:t>P perturbation invariant</a:t>
            </a:r>
            <a:endParaRPr lang="en-US" dirty="0"/>
          </a:p>
        </p:txBody>
      </p:sp>
      <p:sp>
        <p:nvSpPr>
          <p:cNvPr id="7" name="TextBox 6"/>
          <p:cNvSpPr txBox="1"/>
          <p:nvPr/>
        </p:nvSpPr>
        <p:spPr>
          <a:xfrm>
            <a:off x="805785" y="3834191"/>
            <a:ext cx="2826415" cy="1754327"/>
          </a:xfrm>
          <a:prstGeom prst="rect">
            <a:avLst/>
          </a:prstGeom>
          <a:noFill/>
        </p:spPr>
        <p:txBody>
          <a:bodyPr wrap="none" rtlCol="0">
            <a:spAutoFit/>
          </a:bodyPr>
          <a:lstStyle/>
          <a:p>
            <a:r>
              <a:rPr lang="en-US" b="1" dirty="0" smtClean="0">
                <a:solidFill>
                  <a:srgbClr val="D9D9D9"/>
                </a:solidFill>
              </a:rPr>
              <a:t>Operations</a:t>
            </a:r>
          </a:p>
          <a:p>
            <a:endParaRPr lang="en-US" dirty="0">
              <a:solidFill>
                <a:srgbClr val="D9D9D9"/>
              </a:solidFill>
            </a:endParaRPr>
          </a:p>
          <a:p>
            <a:r>
              <a:rPr lang="en-US" dirty="0" smtClean="0">
                <a:solidFill>
                  <a:srgbClr val="D9D9D9"/>
                </a:solidFill>
              </a:rPr>
              <a:t>Why not 50% - 50%? </a:t>
            </a:r>
          </a:p>
          <a:p>
            <a:endParaRPr lang="en-US" dirty="0" smtClean="0">
              <a:solidFill>
                <a:srgbClr val="D9D9D9"/>
              </a:solidFill>
            </a:endParaRPr>
          </a:p>
          <a:p>
            <a:r>
              <a:rPr lang="en-US" dirty="0" smtClean="0">
                <a:solidFill>
                  <a:srgbClr val="D9D9D9"/>
                </a:solidFill>
              </a:rPr>
              <a:t>Perturbation: 50% x 50% = ?</a:t>
            </a:r>
          </a:p>
          <a:p>
            <a:r>
              <a:rPr lang="en-US" dirty="0" smtClean="0">
                <a:solidFill>
                  <a:srgbClr val="D9D9D9"/>
                </a:solidFill>
              </a:rPr>
              <a:t>Powering: 50%^3 = ?</a:t>
            </a:r>
            <a:endParaRPr lang="en-US" dirty="0">
              <a:solidFill>
                <a:srgbClr val="D9D9D9"/>
              </a:solidFill>
            </a:endParaRPr>
          </a:p>
        </p:txBody>
      </p:sp>
    </p:spTree>
    <p:extLst>
      <p:ext uri="{BB962C8B-B14F-4D97-AF65-F5344CB8AC3E}">
        <p14:creationId xmlns:p14="http://schemas.microsoft.com/office/powerpoint/2010/main" val="17204041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But my data are not affected </a:t>
            </a:r>
            <a:r>
              <a:rPr lang="is-IS" dirty="0" smtClean="0"/>
              <a:t>…</a:t>
            </a:r>
            <a:endParaRPr lang="en-US" dirty="0"/>
          </a:p>
        </p:txBody>
      </p:sp>
      <p:sp>
        <p:nvSpPr>
          <p:cNvPr id="3" name="Content Placeholder 2"/>
          <p:cNvSpPr>
            <a:spLocks noGrp="1"/>
          </p:cNvSpPr>
          <p:nvPr>
            <p:ph idx="1"/>
          </p:nvPr>
        </p:nvSpPr>
        <p:spPr/>
        <p:txBody>
          <a:bodyPr>
            <a:normAutofit fontScale="77500" lnSpcReduction="20000"/>
          </a:bodyPr>
          <a:lstStyle/>
          <a:p>
            <a:r>
              <a:rPr lang="en-US" dirty="0" err="1" smtClean="0"/>
              <a:t>Transcriptome</a:t>
            </a:r>
            <a:endParaRPr lang="en-US" dirty="0" smtClean="0"/>
          </a:p>
          <a:p>
            <a:pPr lvl="1"/>
            <a:r>
              <a:rPr lang="en-US" dirty="0" smtClean="0"/>
              <a:t>Remove </a:t>
            </a:r>
            <a:r>
              <a:rPr lang="en-US" dirty="0" err="1" smtClean="0"/>
              <a:t>rRNA</a:t>
            </a:r>
            <a:r>
              <a:rPr lang="en-US" dirty="0" smtClean="0"/>
              <a:t>, </a:t>
            </a:r>
            <a:r>
              <a:rPr lang="en-US" dirty="0" err="1" smtClean="0"/>
              <a:t>tRNA</a:t>
            </a:r>
            <a:r>
              <a:rPr lang="en-US" dirty="0" smtClean="0"/>
              <a:t>, </a:t>
            </a:r>
            <a:r>
              <a:rPr lang="en-US" dirty="0" err="1" smtClean="0"/>
              <a:t>snRNA</a:t>
            </a:r>
            <a:r>
              <a:rPr lang="en-US" dirty="0" smtClean="0"/>
              <a:t>, etc.</a:t>
            </a:r>
          </a:p>
          <a:p>
            <a:pPr lvl="1"/>
            <a:r>
              <a:rPr lang="en-US" dirty="0" smtClean="0"/>
              <a:t>Or only mRNA, </a:t>
            </a:r>
            <a:r>
              <a:rPr lang="en-US" dirty="0" err="1" smtClean="0"/>
              <a:t>snRNA</a:t>
            </a:r>
            <a:r>
              <a:rPr lang="en-US" dirty="0" smtClean="0"/>
              <a:t>, </a:t>
            </a:r>
            <a:r>
              <a:rPr lang="en-US" dirty="0" err="1" smtClean="0"/>
              <a:t>tRNA</a:t>
            </a:r>
            <a:r>
              <a:rPr lang="en-US" dirty="0" smtClean="0"/>
              <a:t>, etc.</a:t>
            </a:r>
          </a:p>
          <a:p>
            <a:pPr lvl="1"/>
            <a:r>
              <a:rPr lang="en-US" dirty="0" smtClean="0"/>
              <a:t>Different amounts of RNA in the system</a:t>
            </a:r>
            <a:endParaRPr lang="en-US" dirty="0"/>
          </a:p>
          <a:p>
            <a:r>
              <a:rPr lang="en-US" dirty="0" smtClean="0"/>
              <a:t>Marker gene sequencing</a:t>
            </a:r>
          </a:p>
          <a:p>
            <a:pPr lvl="1"/>
            <a:r>
              <a:rPr lang="en-US" dirty="0" smtClean="0"/>
              <a:t>Primer bias</a:t>
            </a:r>
          </a:p>
          <a:p>
            <a:pPr lvl="1"/>
            <a:r>
              <a:rPr lang="en-US" dirty="0" smtClean="0"/>
              <a:t>Remove low-counts, singletons, </a:t>
            </a:r>
            <a:r>
              <a:rPr lang="en-US" dirty="0" err="1" smtClean="0"/>
              <a:t>sparsity</a:t>
            </a:r>
            <a:r>
              <a:rPr lang="en-US" dirty="0" smtClean="0"/>
              <a:t>, chimeras, etc.</a:t>
            </a:r>
          </a:p>
          <a:p>
            <a:pPr lvl="1"/>
            <a:r>
              <a:rPr lang="en-US" dirty="0" smtClean="0"/>
              <a:t>Total bacterial load varies</a:t>
            </a:r>
          </a:p>
          <a:p>
            <a:pPr lvl="1"/>
            <a:r>
              <a:rPr lang="en-US" dirty="0" smtClean="0"/>
              <a:t>Asymmetry of occurrence</a:t>
            </a:r>
          </a:p>
          <a:p>
            <a:r>
              <a:rPr lang="en-US" dirty="0" err="1" smtClean="0"/>
              <a:t>Metagenome</a:t>
            </a:r>
            <a:endParaRPr lang="en-US" dirty="0" smtClean="0"/>
          </a:p>
          <a:p>
            <a:pPr lvl="1"/>
            <a:r>
              <a:rPr lang="en-US" dirty="0" smtClean="0"/>
              <a:t>Total bacterial load varies</a:t>
            </a:r>
          </a:p>
          <a:p>
            <a:pPr lvl="1"/>
            <a:r>
              <a:rPr lang="en-US" dirty="0" smtClean="0"/>
              <a:t>DNA isolation bias</a:t>
            </a:r>
          </a:p>
          <a:p>
            <a:pPr lvl="1"/>
            <a:r>
              <a:rPr lang="en-US" dirty="0"/>
              <a:t>Asymmetry of </a:t>
            </a:r>
            <a:r>
              <a:rPr lang="en-US" dirty="0" smtClean="0"/>
              <a:t>occurrence</a:t>
            </a:r>
            <a:endParaRPr lang="en-US" dirty="0"/>
          </a:p>
        </p:txBody>
      </p:sp>
      <p:sp>
        <p:nvSpPr>
          <p:cNvPr id="4" name="Footer Placeholder 3"/>
          <p:cNvSpPr>
            <a:spLocks noGrp="1"/>
          </p:cNvSpPr>
          <p:nvPr>
            <p:ph type="ftr" sz="quarter" idx="11"/>
          </p:nvPr>
        </p:nvSpPr>
        <p:spPr/>
        <p:txBody>
          <a:bodyPr/>
          <a:lstStyle/>
          <a:p>
            <a:r>
              <a:rPr lang="en-US" smtClean="0"/>
              <a:t>EBI-Hinxton 2017</a:t>
            </a:r>
            <a:endParaRPr lang="en-US"/>
          </a:p>
        </p:txBody>
      </p:sp>
      <p:sp>
        <p:nvSpPr>
          <p:cNvPr id="6" name="TextBox 3"/>
          <p:cNvSpPr txBox="1">
            <a:spLocks noChangeArrowheads="1"/>
          </p:cNvSpPr>
          <p:nvPr/>
        </p:nvSpPr>
        <p:spPr bwMode="auto">
          <a:xfrm>
            <a:off x="8539163" y="1417638"/>
            <a:ext cx="492125"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en-US" sz="1800"/>
              <a:t>🐯</a:t>
            </a:r>
          </a:p>
          <a:p>
            <a:pPr eaLnBrk="1" hangingPunct="1"/>
            <a:r>
              <a:rPr lang="en-US" sz="1800"/>
              <a:t>🐞</a:t>
            </a:r>
          </a:p>
          <a:p>
            <a:pPr eaLnBrk="1" hangingPunct="1"/>
            <a:r>
              <a:rPr lang="en-US" sz="1800"/>
              <a:t>👽</a:t>
            </a:r>
          </a:p>
        </p:txBody>
      </p:sp>
    </p:spTree>
    <p:extLst>
      <p:ext uri="{BB962C8B-B14F-4D97-AF65-F5344CB8AC3E}">
        <p14:creationId xmlns:p14="http://schemas.microsoft.com/office/powerpoint/2010/main" val="342110060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Usual distances misleading</a:t>
            </a:r>
            <a:endParaRPr lang="en-US" dirty="0"/>
          </a:p>
        </p:txBody>
      </p:sp>
      <p:pic>
        <p:nvPicPr>
          <p:cNvPr id="5" name="Content Placeholder 4"/>
          <p:cNvPicPr>
            <a:picLocks noGrp="1" noChangeAspect="1"/>
          </p:cNvPicPr>
          <p:nvPr>
            <p:ph idx="1"/>
          </p:nvPr>
        </p:nvPicPr>
        <p:blipFill>
          <a:blip r:embed="rId2"/>
          <a:srcRect l="-51234" r="-51234"/>
          <a:stretch>
            <a:fillRect/>
          </a:stretch>
        </p:blipFill>
        <p:spPr/>
      </p:pic>
      <p:sp>
        <p:nvSpPr>
          <p:cNvPr id="4" name="Footer Placeholder 3"/>
          <p:cNvSpPr>
            <a:spLocks noGrp="1"/>
          </p:cNvSpPr>
          <p:nvPr>
            <p:ph type="ftr" sz="quarter" idx="11"/>
          </p:nvPr>
        </p:nvSpPr>
        <p:spPr/>
        <p:txBody>
          <a:bodyPr/>
          <a:lstStyle/>
          <a:p>
            <a:r>
              <a:rPr lang="en-US" smtClean="0"/>
              <a:t>EBI-Hinxton 2017</a:t>
            </a:r>
            <a:endParaRPr lang="en-US"/>
          </a:p>
        </p:txBody>
      </p:sp>
    </p:spTree>
    <p:extLst>
      <p:ext uri="{BB962C8B-B14F-4D97-AF65-F5344CB8AC3E}">
        <p14:creationId xmlns:p14="http://schemas.microsoft.com/office/powerpoint/2010/main" val="20933141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Even ‘better’ metrics</a:t>
            </a:r>
            <a:endParaRPr lang="en-US" dirty="0"/>
          </a:p>
        </p:txBody>
      </p:sp>
      <p:pic>
        <p:nvPicPr>
          <p:cNvPr id="5" name="Content Placeholder 4"/>
          <p:cNvPicPr>
            <a:picLocks noGrp="1" noChangeAspect="1"/>
          </p:cNvPicPr>
          <p:nvPr>
            <p:ph idx="1"/>
          </p:nvPr>
        </p:nvPicPr>
        <p:blipFill>
          <a:blip r:embed="rId2"/>
          <a:srcRect l="-53666" r="-53666"/>
          <a:stretch>
            <a:fillRect/>
          </a:stretch>
        </p:blipFill>
        <p:spPr/>
      </p:pic>
      <p:sp>
        <p:nvSpPr>
          <p:cNvPr id="4" name="Footer Placeholder 3"/>
          <p:cNvSpPr>
            <a:spLocks noGrp="1"/>
          </p:cNvSpPr>
          <p:nvPr>
            <p:ph type="ftr" sz="quarter" idx="11"/>
          </p:nvPr>
        </p:nvSpPr>
        <p:spPr/>
        <p:txBody>
          <a:bodyPr/>
          <a:lstStyle/>
          <a:p>
            <a:r>
              <a:rPr lang="en-US" smtClean="0"/>
              <a:t>EBI-Hinxton 2017</a:t>
            </a:r>
            <a:endParaRPr lang="en-US"/>
          </a:p>
        </p:txBody>
      </p:sp>
    </p:spTree>
    <p:extLst>
      <p:ext uri="{BB962C8B-B14F-4D97-AF65-F5344CB8AC3E}">
        <p14:creationId xmlns:p14="http://schemas.microsoft.com/office/powerpoint/2010/main" val="228659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t>
            </a:r>
            <a:r>
              <a:rPr lang="en-US" dirty="0" smtClean="0"/>
              <a:t>LR is scale invariant</a:t>
            </a:r>
            <a:endParaRPr lang="en-US" dirty="0"/>
          </a:p>
        </p:txBody>
      </p:sp>
      <p:pic>
        <p:nvPicPr>
          <p:cNvPr id="5" name="Content Placeholder 4"/>
          <p:cNvPicPr>
            <a:picLocks noGrp="1" noChangeAspect="1"/>
          </p:cNvPicPr>
          <p:nvPr>
            <p:ph idx="1"/>
          </p:nvPr>
        </p:nvPicPr>
        <p:blipFill>
          <a:blip r:embed="rId2"/>
          <a:srcRect t="-1423" b="-1423"/>
          <a:stretch>
            <a:fillRect/>
          </a:stretch>
        </p:blipFill>
        <p:spPr/>
      </p:pic>
      <p:sp>
        <p:nvSpPr>
          <p:cNvPr id="4" name="Footer Placeholder 3"/>
          <p:cNvSpPr>
            <a:spLocks noGrp="1"/>
          </p:cNvSpPr>
          <p:nvPr>
            <p:ph type="ftr" sz="quarter" idx="11"/>
          </p:nvPr>
        </p:nvSpPr>
        <p:spPr/>
        <p:txBody>
          <a:bodyPr/>
          <a:lstStyle/>
          <a:p>
            <a:r>
              <a:rPr lang="en-US" smtClean="0"/>
              <a:t>EBI-Hinxton 2017</a:t>
            </a:r>
            <a:endParaRPr lang="en-US"/>
          </a:p>
        </p:txBody>
      </p:sp>
    </p:spTree>
    <p:extLst>
      <p:ext uri="{BB962C8B-B14F-4D97-AF65-F5344CB8AC3E}">
        <p14:creationId xmlns:p14="http://schemas.microsoft.com/office/powerpoint/2010/main" val="3064174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C</a:t>
            </a:r>
            <a:r>
              <a:rPr lang="en-US" dirty="0" smtClean="0"/>
              <a:t>orrelation in </a:t>
            </a:r>
            <a:r>
              <a:rPr lang="en-US" dirty="0" err="1" smtClean="0"/>
              <a:t>CoDa</a:t>
            </a:r>
            <a:endParaRPr lang="en-US" dirty="0"/>
          </a:p>
        </p:txBody>
      </p:sp>
      <p:sp>
        <p:nvSpPr>
          <p:cNvPr id="3" name="Content Placeholder 2"/>
          <p:cNvSpPr>
            <a:spLocks noGrp="1"/>
          </p:cNvSpPr>
          <p:nvPr>
            <p:ph idx="1"/>
          </p:nvPr>
        </p:nvSpPr>
        <p:spPr/>
        <p:txBody>
          <a:bodyPr>
            <a:normAutofit fontScale="92500" lnSpcReduction="10000"/>
          </a:bodyPr>
          <a:lstStyle/>
          <a:p>
            <a:r>
              <a:rPr lang="en-US" dirty="0"/>
              <a:t>spurious correlation </a:t>
            </a:r>
            <a:endParaRPr lang="en-US" dirty="0" smtClean="0"/>
          </a:p>
          <a:p>
            <a:pPr lvl="1"/>
            <a:r>
              <a:rPr lang="en-US" dirty="0" smtClean="0"/>
              <a:t>Correlation observed </a:t>
            </a:r>
            <a:r>
              <a:rPr lang="en-US" dirty="0"/>
              <a:t>is not the same for the numerical and proportional </a:t>
            </a:r>
            <a:r>
              <a:rPr lang="en-US" dirty="0" smtClean="0"/>
              <a:t>data</a:t>
            </a:r>
          </a:p>
          <a:p>
            <a:pPr lvl="1"/>
            <a:r>
              <a:rPr lang="en-US" dirty="0" smtClean="0"/>
              <a:t>or for a subset of that data </a:t>
            </a:r>
            <a:endParaRPr lang="en-US" b="1" dirty="0" smtClean="0"/>
          </a:p>
          <a:p>
            <a:pPr lvl="1"/>
            <a:r>
              <a:rPr lang="en-US" dirty="0" smtClean="0"/>
              <a:t>Whenever any two </a:t>
            </a:r>
            <a:r>
              <a:rPr lang="en-US" dirty="0"/>
              <a:t>variables </a:t>
            </a:r>
            <a:r>
              <a:rPr lang="en-US" dirty="0" smtClean="0"/>
              <a:t>that </a:t>
            </a:r>
            <a:r>
              <a:rPr lang="en-US" dirty="0"/>
              <a:t>share a common </a:t>
            </a:r>
            <a:r>
              <a:rPr lang="en-US" dirty="0" smtClean="0"/>
              <a:t>denominator (or a constant sum).</a:t>
            </a:r>
          </a:p>
          <a:p>
            <a:r>
              <a:rPr lang="en-US" dirty="0" smtClean="0"/>
              <a:t>Correlation in these data must maintain a constant ratio</a:t>
            </a:r>
          </a:p>
          <a:p>
            <a:pPr lvl="1"/>
            <a:r>
              <a:rPr lang="en-US" dirty="0" smtClean="0"/>
              <a:t>Pearson correlation with an intercept of 0 (proportion), or linear line with a slope of 1 (log-ratio)</a:t>
            </a:r>
          </a:p>
        </p:txBody>
      </p:sp>
      <p:sp>
        <p:nvSpPr>
          <p:cNvPr id="4" name="Footer Placeholder 3"/>
          <p:cNvSpPr>
            <a:spLocks noGrp="1"/>
          </p:cNvSpPr>
          <p:nvPr>
            <p:ph type="ftr" sz="quarter" idx="11"/>
          </p:nvPr>
        </p:nvSpPr>
        <p:spPr/>
        <p:txBody>
          <a:bodyPr/>
          <a:lstStyle/>
          <a:p>
            <a:r>
              <a:rPr lang="en-US" smtClean="0"/>
              <a:t>EBI-Hinxton 2017</a:t>
            </a:r>
            <a:endParaRPr lang="en-US"/>
          </a:p>
        </p:txBody>
      </p:sp>
      <p:sp>
        <p:nvSpPr>
          <p:cNvPr id="5" name="TextBox 5"/>
          <p:cNvSpPr txBox="1">
            <a:spLocks noChangeArrowheads="1"/>
          </p:cNvSpPr>
          <p:nvPr/>
        </p:nvSpPr>
        <p:spPr bwMode="auto">
          <a:xfrm>
            <a:off x="8539163" y="1417638"/>
            <a:ext cx="492125"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en-US" sz="1800"/>
              <a:t>🐯</a:t>
            </a:r>
          </a:p>
          <a:p>
            <a:pPr eaLnBrk="1" hangingPunct="1"/>
            <a:r>
              <a:rPr lang="en-US" sz="1800"/>
              <a:t>🐞</a:t>
            </a:r>
          </a:p>
          <a:p>
            <a:pPr eaLnBrk="1" hangingPunct="1"/>
            <a:r>
              <a:rPr lang="en-US" sz="1800"/>
              <a:t>👽</a:t>
            </a:r>
          </a:p>
        </p:txBody>
      </p:sp>
    </p:spTree>
    <p:extLst>
      <p:ext uri="{BB962C8B-B14F-4D97-AF65-F5344CB8AC3E}">
        <p14:creationId xmlns:p14="http://schemas.microsoft.com/office/powerpoint/2010/main" val="3486944391"/>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as counts</a:t>
            </a:r>
            <a:endParaRPr lang="en-US" dirty="0"/>
          </a:p>
        </p:txBody>
      </p:sp>
      <p:sp>
        <p:nvSpPr>
          <p:cNvPr id="4" name="Footer Placeholder 3"/>
          <p:cNvSpPr>
            <a:spLocks noGrp="1"/>
          </p:cNvSpPr>
          <p:nvPr>
            <p:ph type="ftr" sz="quarter" idx="11"/>
          </p:nvPr>
        </p:nvSpPr>
        <p:spPr/>
        <p:txBody>
          <a:bodyPr/>
          <a:lstStyle/>
          <a:p>
            <a:r>
              <a:rPr lang="en-US" smtClean="0"/>
              <a:t>EBI-Hinxton 2017</a:t>
            </a:r>
            <a:endParaRPr lang="en-US"/>
          </a:p>
        </p:txBody>
      </p:sp>
      <p:sp>
        <p:nvSpPr>
          <p:cNvPr id="6" name="TextBox 5"/>
          <p:cNvSpPr txBox="1"/>
          <p:nvPr/>
        </p:nvSpPr>
        <p:spPr>
          <a:xfrm>
            <a:off x="4862287" y="2382762"/>
            <a:ext cx="3824514" cy="2585323"/>
          </a:xfrm>
          <a:prstGeom prst="rect">
            <a:avLst/>
          </a:prstGeom>
          <a:noFill/>
        </p:spPr>
        <p:txBody>
          <a:bodyPr wrap="square" rtlCol="0">
            <a:spAutoFit/>
          </a:bodyPr>
          <a:lstStyle/>
          <a:p>
            <a:r>
              <a:rPr lang="en-US" b="1" dirty="0" smtClean="0"/>
              <a:t>Counts in the environment</a:t>
            </a:r>
          </a:p>
          <a:p>
            <a:pPr marL="285750" indent="-285750">
              <a:buFont typeface="Arial"/>
              <a:buChar char="•"/>
            </a:pPr>
            <a:r>
              <a:rPr lang="en-US" dirty="0" smtClean="0"/>
              <a:t>Vast majority of molecules maintain same absolute abundance</a:t>
            </a:r>
          </a:p>
          <a:p>
            <a:pPr marL="285750" indent="-285750">
              <a:buFont typeface="Arial"/>
              <a:buChar char="•"/>
            </a:pPr>
            <a:r>
              <a:rPr lang="en-US" dirty="0" smtClean="0"/>
              <a:t>~75 increase in abundance</a:t>
            </a:r>
          </a:p>
          <a:p>
            <a:endParaRPr lang="en-US" dirty="0"/>
          </a:p>
          <a:p>
            <a:r>
              <a:rPr lang="en-US" b="1" dirty="0" smtClean="0"/>
              <a:t>‘Counts’ after sequencing</a:t>
            </a:r>
          </a:p>
          <a:p>
            <a:pPr marL="285750" indent="-285750">
              <a:buFont typeface="Arial"/>
              <a:buChar char="•"/>
            </a:pPr>
            <a:r>
              <a:rPr lang="en-US" dirty="0" smtClean="0"/>
              <a:t>Vast majority appear to have decreased</a:t>
            </a:r>
          </a:p>
          <a:p>
            <a:pPr marL="285750" indent="-285750">
              <a:buFont typeface="Arial"/>
              <a:buChar char="•"/>
            </a:pPr>
            <a:r>
              <a:rPr lang="en-US" dirty="0" smtClean="0"/>
              <a:t>Small number increased</a:t>
            </a:r>
            <a:endParaRPr lang="en-US" dirty="0"/>
          </a:p>
        </p:txBody>
      </p:sp>
      <p:pic>
        <p:nvPicPr>
          <p:cNvPr id="8" name="Content Placeholder 4" descr="DESeq.selex.pdf"/>
          <p:cNvPicPr>
            <a:picLocks noChangeAspect="1"/>
          </p:cNvPicPr>
          <p:nvPr/>
        </p:nvPicPr>
        <p:blipFill rotWithShape="1">
          <a:blip r:embed="rId2">
            <a:extLst>
              <a:ext uri="{28A0092B-C50C-407E-A947-70E740481C1C}">
                <a14:useLocalDpi xmlns:a14="http://schemas.microsoft.com/office/drawing/2010/main" val="0"/>
              </a:ext>
            </a:extLst>
          </a:blip>
          <a:srcRect l="26" r="24"/>
          <a:stretch/>
        </p:blipFill>
        <p:spPr>
          <a:xfrm>
            <a:off x="191104" y="1600200"/>
            <a:ext cx="4523620" cy="4525963"/>
          </a:xfrm>
          <a:prstGeom prst="rect">
            <a:avLst/>
          </a:prstGeom>
        </p:spPr>
      </p:pic>
      <p:sp>
        <p:nvSpPr>
          <p:cNvPr id="9" name="TextBox 3"/>
          <p:cNvSpPr txBox="1">
            <a:spLocks noChangeArrowheads="1"/>
          </p:cNvSpPr>
          <p:nvPr/>
        </p:nvSpPr>
        <p:spPr bwMode="auto">
          <a:xfrm>
            <a:off x="8539163" y="1417638"/>
            <a:ext cx="492125"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en-US" sz="1800"/>
              <a:t>🐯</a:t>
            </a:r>
          </a:p>
          <a:p>
            <a:pPr eaLnBrk="1" hangingPunct="1"/>
            <a:r>
              <a:rPr lang="en-US" sz="1800"/>
              <a:t>🐞</a:t>
            </a:r>
          </a:p>
          <a:p>
            <a:pPr eaLnBrk="1" hangingPunct="1"/>
            <a:r>
              <a:rPr lang="en-US" sz="1800"/>
              <a:t>👽</a:t>
            </a:r>
          </a:p>
        </p:txBody>
      </p:sp>
    </p:spTree>
    <p:extLst>
      <p:ext uri="{BB962C8B-B14F-4D97-AF65-F5344CB8AC3E}">
        <p14:creationId xmlns:p14="http://schemas.microsoft.com/office/powerpoint/2010/main" val="4076850840"/>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Correlation is a ‘</a:t>
            </a:r>
            <a:r>
              <a:rPr lang="en-US" dirty="0" err="1" smtClean="0"/>
              <a:t>uge</a:t>
            </a:r>
            <a:r>
              <a:rPr lang="en-US" dirty="0" smtClean="0"/>
              <a:t> problem</a:t>
            </a:r>
            <a:endParaRPr lang="en-US" dirty="0"/>
          </a:p>
        </p:txBody>
      </p:sp>
      <p:pic>
        <p:nvPicPr>
          <p:cNvPr id="5" name="Content Placeholder 4"/>
          <p:cNvPicPr>
            <a:picLocks noGrp="1" noChangeAspect="1"/>
          </p:cNvPicPr>
          <p:nvPr>
            <p:ph idx="1"/>
          </p:nvPr>
        </p:nvPicPr>
        <p:blipFill rotWithShape="1">
          <a:blip r:embed="rId2"/>
          <a:srcRect l="500" r="-1628"/>
          <a:stretch/>
        </p:blipFill>
        <p:spPr>
          <a:xfrm>
            <a:off x="191105" y="1600200"/>
            <a:ext cx="4596190" cy="4525963"/>
          </a:xfrm>
        </p:spPr>
      </p:pic>
      <p:sp>
        <p:nvSpPr>
          <p:cNvPr id="4" name="Footer Placeholder 3"/>
          <p:cNvSpPr>
            <a:spLocks noGrp="1"/>
          </p:cNvSpPr>
          <p:nvPr>
            <p:ph type="ftr" sz="quarter" idx="11"/>
          </p:nvPr>
        </p:nvSpPr>
        <p:spPr/>
        <p:txBody>
          <a:bodyPr/>
          <a:lstStyle/>
          <a:p>
            <a:r>
              <a:rPr lang="en-US" smtClean="0"/>
              <a:t>EBI-Hinxton 2017</a:t>
            </a:r>
            <a:endParaRPr lang="en-US"/>
          </a:p>
        </p:txBody>
      </p:sp>
      <p:pic>
        <p:nvPicPr>
          <p:cNvPr id="6" name="Picture 5"/>
          <p:cNvPicPr>
            <a:picLocks noChangeAspect="1"/>
          </p:cNvPicPr>
          <p:nvPr/>
        </p:nvPicPr>
        <p:blipFill>
          <a:blip r:embed="rId3"/>
          <a:stretch>
            <a:fillRect/>
          </a:stretch>
        </p:blipFill>
        <p:spPr>
          <a:xfrm>
            <a:off x="4787295" y="1804004"/>
            <a:ext cx="4051300" cy="1701800"/>
          </a:xfrm>
          <a:prstGeom prst="rect">
            <a:avLst/>
          </a:prstGeom>
        </p:spPr>
      </p:pic>
      <p:sp>
        <p:nvSpPr>
          <p:cNvPr id="3" name="TextBox 2"/>
          <p:cNvSpPr txBox="1"/>
          <p:nvPr/>
        </p:nvSpPr>
        <p:spPr>
          <a:xfrm>
            <a:off x="5358190" y="3664857"/>
            <a:ext cx="3181048" cy="2585323"/>
          </a:xfrm>
          <a:prstGeom prst="rect">
            <a:avLst/>
          </a:prstGeom>
          <a:noFill/>
        </p:spPr>
        <p:txBody>
          <a:bodyPr wrap="square" rtlCol="0">
            <a:spAutoFit/>
          </a:bodyPr>
          <a:lstStyle/>
          <a:p>
            <a:r>
              <a:rPr lang="en-US" dirty="0" smtClean="0"/>
              <a:t>Numerical correlation is independent of number of features</a:t>
            </a:r>
          </a:p>
          <a:p>
            <a:endParaRPr lang="en-US" dirty="0"/>
          </a:p>
          <a:p>
            <a:r>
              <a:rPr lang="en-US" dirty="0" smtClean="0"/>
              <a:t>Proportional correlation depends on other features</a:t>
            </a:r>
          </a:p>
          <a:p>
            <a:endParaRPr lang="en-US" dirty="0"/>
          </a:p>
          <a:p>
            <a:r>
              <a:rPr lang="en-US" dirty="0" smtClean="0"/>
              <a:t>Spurious correlation, </a:t>
            </a:r>
            <a:r>
              <a:rPr lang="en-US" dirty="0" err="1" smtClean="0"/>
              <a:t>subcompositional</a:t>
            </a:r>
            <a:r>
              <a:rPr lang="en-US" dirty="0" smtClean="0"/>
              <a:t> incoherence</a:t>
            </a:r>
            <a:endParaRPr lang="en-US" dirty="0"/>
          </a:p>
        </p:txBody>
      </p:sp>
    </p:spTree>
    <p:extLst>
      <p:ext uri="{BB962C8B-B14F-4D97-AF65-F5344CB8AC3E}">
        <p14:creationId xmlns:p14="http://schemas.microsoft.com/office/powerpoint/2010/main" val="2341420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Must measure constant ratio</a:t>
            </a:r>
            <a:endParaRPr lang="en-US" dirty="0"/>
          </a:p>
        </p:txBody>
      </p:sp>
      <p:pic>
        <p:nvPicPr>
          <p:cNvPr id="5" name="Content Placeholder 4"/>
          <p:cNvPicPr>
            <a:picLocks noGrp="1" noChangeAspect="1"/>
          </p:cNvPicPr>
          <p:nvPr>
            <p:ph idx="1"/>
          </p:nvPr>
        </p:nvPicPr>
        <p:blipFill>
          <a:blip r:embed="rId2"/>
          <a:srcRect l="-30616" r="-30616"/>
          <a:stretch>
            <a:fillRect/>
          </a:stretch>
        </p:blipFill>
        <p:spPr/>
      </p:pic>
      <p:sp>
        <p:nvSpPr>
          <p:cNvPr id="4" name="Footer Placeholder 3"/>
          <p:cNvSpPr>
            <a:spLocks noGrp="1"/>
          </p:cNvSpPr>
          <p:nvPr>
            <p:ph type="ftr" sz="quarter" idx="11"/>
          </p:nvPr>
        </p:nvSpPr>
        <p:spPr/>
        <p:txBody>
          <a:bodyPr/>
          <a:lstStyle/>
          <a:p>
            <a:r>
              <a:rPr lang="en-US" smtClean="0"/>
              <a:t>EBI-Hinxton 2017</a:t>
            </a:r>
            <a:endParaRPr lang="en-US"/>
          </a:p>
        </p:txBody>
      </p:sp>
    </p:spTree>
    <p:extLst>
      <p:ext uri="{BB962C8B-B14F-4D97-AF65-F5344CB8AC3E}">
        <p14:creationId xmlns:p14="http://schemas.microsoft.com/office/powerpoint/2010/main" val="68965102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Fake Correlations!!!</a:t>
            </a:r>
            <a:endParaRPr lang="en-US" dirty="0"/>
          </a:p>
        </p:txBody>
      </p:sp>
      <p:sp>
        <p:nvSpPr>
          <p:cNvPr id="4" name="Footer Placeholder 3"/>
          <p:cNvSpPr>
            <a:spLocks noGrp="1"/>
          </p:cNvSpPr>
          <p:nvPr>
            <p:ph type="ftr" sz="quarter" idx="11"/>
          </p:nvPr>
        </p:nvSpPr>
        <p:spPr/>
        <p:txBody>
          <a:bodyPr/>
          <a:lstStyle/>
          <a:p>
            <a:r>
              <a:rPr lang="en-US" smtClean="0"/>
              <a:t>CSM_Waterloo 2017</a:t>
            </a:r>
            <a:endParaRPr lang="en-US"/>
          </a:p>
        </p:txBody>
      </p:sp>
      <p:pic>
        <p:nvPicPr>
          <p:cNvPr id="7" name="Content Placeholder 6"/>
          <p:cNvPicPr>
            <a:picLocks noGrp="1" noChangeAspect="1"/>
          </p:cNvPicPr>
          <p:nvPr>
            <p:ph idx="1"/>
          </p:nvPr>
        </p:nvPicPr>
        <p:blipFill>
          <a:blip r:embed="rId2"/>
          <a:srcRect t="-3236" b="-3236"/>
          <a:stretch>
            <a:fillRect/>
          </a:stretch>
        </p:blipFill>
        <p:spPr>
          <a:xfrm>
            <a:off x="711200" y="3270998"/>
            <a:ext cx="4172050" cy="2294467"/>
          </a:xfrm>
        </p:spPr>
      </p:pic>
      <p:sp>
        <p:nvSpPr>
          <p:cNvPr id="8" name="TextBox 7"/>
          <p:cNvSpPr txBox="1"/>
          <p:nvPr/>
        </p:nvSpPr>
        <p:spPr>
          <a:xfrm>
            <a:off x="1072444" y="2284609"/>
            <a:ext cx="5204708" cy="646331"/>
          </a:xfrm>
          <a:prstGeom prst="rect">
            <a:avLst/>
          </a:prstGeom>
        </p:spPr>
        <p:style>
          <a:lnRef idx="2">
            <a:schemeClr val="accent1"/>
          </a:lnRef>
          <a:fillRef idx="1">
            <a:schemeClr val="lt1"/>
          </a:fillRef>
          <a:effectRef idx="0">
            <a:schemeClr val="accent1"/>
          </a:effectRef>
          <a:fontRef idx="minor">
            <a:schemeClr val="dk1"/>
          </a:fontRef>
        </p:style>
        <p:txBody>
          <a:bodyPr wrap="none" rtlCol="0">
            <a:spAutoFit/>
          </a:bodyPr>
          <a:lstStyle/>
          <a:p>
            <a:r>
              <a:rPr lang="en-US" dirty="0" smtClean="0"/>
              <a:t>False positive –</a:t>
            </a:r>
            <a:r>
              <a:rPr lang="en-US" dirty="0" err="1" smtClean="0"/>
              <a:t>ve</a:t>
            </a:r>
            <a:r>
              <a:rPr lang="en-US" dirty="0" smtClean="0"/>
              <a:t> correlations because </a:t>
            </a:r>
            <a:r>
              <a:rPr lang="is-IS" dirty="0" smtClean="0"/>
              <a:t>…</a:t>
            </a:r>
          </a:p>
          <a:p>
            <a:r>
              <a:rPr lang="is-IS" dirty="0"/>
              <a:t>	</a:t>
            </a:r>
            <a:r>
              <a:rPr lang="is-IS" dirty="0" smtClean="0"/>
              <a:t>what is the correlation between heads and tails?</a:t>
            </a:r>
            <a:endParaRPr lang="en-US" dirty="0"/>
          </a:p>
        </p:txBody>
      </p:sp>
      <p:sp>
        <p:nvSpPr>
          <p:cNvPr id="9" name="TextBox 8"/>
          <p:cNvSpPr txBox="1"/>
          <p:nvPr/>
        </p:nvSpPr>
        <p:spPr>
          <a:xfrm>
            <a:off x="5130800" y="3791092"/>
            <a:ext cx="3045581" cy="923330"/>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dirty="0" smtClean="0"/>
              <a:t>False positive +</a:t>
            </a:r>
            <a:r>
              <a:rPr lang="en-US" dirty="0" err="1" smtClean="0"/>
              <a:t>ve</a:t>
            </a:r>
            <a:r>
              <a:rPr lang="en-US" dirty="0" smtClean="0"/>
              <a:t> correlations because associations must maintain a constant ratio </a:t>
            </a:r>
            <a:r>
              <a:rPr lang="is-IS" dirty="0" smtClean="0"/>
              <a:t>…</a:t>
            </a:r>
            <a:endParaRPr lang="en-US" dirty="0"/>
          </a:p>
        </p:txBody>
      </p:sp>
      <p:sp>
        <p:nvSpPr>
          <p:cNvPr id="10" name="TextBox 9"/>
          <p:cNvSpPr txBox="1"/>
          <p:nvPr/>
        </p:nvSpPr>
        <p:spPr>
          <a:xfrm>
            <a:off x="2640337" y="1602304"/>
            <a:ext cx="3379463" cy="369332"/>
          </a:xfrm>
          <a:prstGeom prst="rect">
            <a:avLst/>
          </a:prstGeom>
        </p:spPr>
        <p:style>
          <a:lnRef idx="1">
            <a:schemeClr val="dk1"/>
          </a:lnRef>
          <a:fillRef idx="2">
            <a:schemeClr val="dk1"/>
          </a:fillRef>
          <a:effectRef idx="1">
            <a:schemeClr val="dk1"/>
          </a:effectRef>
          <a:fontRef idx="minor">
            <a:schemeClr val="dk1"/>
          </a:fontRef>
        </p:style>
        <p:txBody>
          <a:bodyPr wrap="none" rtlCol="0">
            <a:spAutoFit/>
          </a:bodyPr>
          <a:lstStyle/>
          <a:p>
            <a:r>
              <a:rPr lang="en-CA" dirty="0" smtClean="0"/>
              <a:t>In addition to spurious correlation</a:t>
            </a:r>
            <a:endParaRPr lang="en-US" dirty="0"/>
          </a:p>
        </p:txBody>
      </p:sp>
      <p:sp>
        <p:nvSpPr>
          <p:cNvPr id="11" name="TextBox 5"/>
          <p:cNvSpPr txBox="1">
            <a:spLocks noChangeArrowheads="1"/>
          </p:cNvSpPr>
          <p:nvPr/>
        </p:nvSpPr>
        <p:spPr bwMode="auto">
          <a:xfrm>
            <a:off x="8539163" y="1417638"/>
            <a:ext cx="492125"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en-US" sz="1800"/>
              <a:t>🐯</a:t>
            </a:r>
          </a:p>
          <a:p>
            <a:pPr eaLnBrk="1" hangingPunct="1"/>
            <a:r>
              <a:rPr lang="en-US" sz="1800"/>
              <a:t>🐞</a:t>
            </a:r>
          </a:p>
          <a:p>
            <a:pPr eaLnBrk="1" hangingPunct="1"/>
            <a:r>
              <a:rPr lang="en-US" sz="1800"/>
              <a:t>👽</a:t>
            </a:r>
          </a:p>
        </p:txBody>
      </p:sp>
    </p:spTree>
    <p:extLst>
      <p:ext uri="{BB962C8B-B14F-4D97-AF65-F5344CB8AC3E}">
        <p14:creationId xmlns:p14="http://schemas.microsoft.com/office/powerpoint/2010/main" val="559413331"/>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0 in the room</a:t>
            </a:r>
            <a:endParaRPr lang="en-US" dirty="0"/>
          </a:p>
        </p:txBody>
      </p:sp>
      <p:sp>
        <p:nvSpPr>
          <p:cNvPr id="3" name="Content Placeholder 2"/>
          <p:cNvSpPr>
            <a:spLocks noGrp="1"/>
          </p:cNvSpPr>
          <p:nvPr>
            <p:ph idx="1"/>
          </p:nvPr>
        </p:nvSpPr>
        <p:spPr>
          <a:xfrm>
            <a:off x="457200" y="1417638"/>
            <a:ext cx="8229600" cy="4525963"/>
          </a:xfrm>
        </p:spPr>
        <p:txBody>
          <a:bodyPr>
            <a:normAutofit fontScale="85000" lnSpcReduction="20000"/>
          </a:bodyPr>
          <a:lstStyle/>
          <a:p>
            <a:r>
              <a:rPr lang="en-US" dirty="0" smtClean="0"/>
              <a:t>0 count can be real – or a non-detect</a:t>
            </a:r>
          </a:p>
          <a:p>
            <a:r>
              <a:rPr lang="en-US" dirty="0" smtClean="0"/>
              <a:t>Sequencing instruments deliver scaled probabilities</a:t>
            </a:r>
          </a:p>
          <a:p>
            <a:pPr marL="457200" lvl="1" indent="0">
              <a:buNone/>
            </a:pPr>
            <a:r>
              <a:rPr lang="en-US" sz="2600" i="1" dirty="0"/>
              <a:t>X</a:t>
            </a:r>
            <a:r>
              <a:rPr lang="en-US" sz="2600" dirty="0" smtClean="0"/>
              <a:t>=[</a:t>
            </a:r>
            <a:r>
              <a:rPr lang="en-US" sz="2600" i="1" dirty="0" smtClean="0"/>
              <a:t>x</a:t>
            </a:r>
            <a:r>
              <a:rPr lang="en-US" sz="2600" i="1" baseline="-25000" dirty="0" smtClean="0"/>
              <a:t>1</a:t>
            </a:r>
            <a:r>
              <a:rPr lang="en-US" sz="2600" i="1" dirty="0" smtClean="0"/>
              <a:t>,x</a:t>
            </a:r>
            <a:r>
              <a:rPr lang="en-US" sz="2600" i="1" baseline="-25000" dirty="0" smtClean="0"/>
              <a:t>2</a:t>
            </a:r>
            <a:r>
              <a:rPr lang="en-US" sz="2600" i="1" dirty="0" smtClean="0"/>
              <a:t>,x</a:t>
            </a:r>
            <a:r>
              <a:rPr lang="en-US" sz="2600" i="1" baseline="-25000" dirty="0" smtClean="0"/>
              <a:t>i</a:t>
            </a:r>
            <a:r>
              <a:rPr lang="en-US" sz="2600" i="1" dirty="0" smtClean="0"/>
              <a:t> </a:t>
            </a:r>
            <a:r>
              <a:rPr lang="is-IS" sz="2600" i="1" dirty="0"/>
              <a:t>… </a:t>
            </a:r>
            <a:r>
              <a:rPr lang="is-IS" sz="2600" i="1" dirty="0" smtClean="0"/>
              <a:t>x</a:t>
            </a:r>
            <a:r>
              <a:rPr lang="is-IS" sz="2600" i="1" baseline="-25000" dirty="0" smtClean="0"/>
              <a:t>D</a:t>
            </a:r>
            <a:r>
              <a:rPr lang="is-IS" sz="2600" dirty="0" smtClean="0"/>
              <a:t>] = </a:t>
            </a:r>
            <a:r>
              <a:rPr lang="en-US" sz="2600" dirty="0" smtClean="0"/>
              <a:t>[</a:t>
            </a:r>
            <a:r>
              <a:rPr lang="en-US" sz="2600" i="1" dirty="0" smtClean="0"/>
              <a:t>p</a:t>
            </a:r>
            <a:r>
              <a:rPr lang="en-US" sz="2600" i="1" baseline="-25000" dirty="0" smtClean="0"/>
              <a:t>1</a:t>
            </a:r>
            <a:r>
              <a:rPr lang="en-US" sz="2600" i="1" dirty="0" smtClean="0"/>
              <a:t>,p</a:t>
            </a:r>
            <a:r>
              <a:rPr lang="en-US" sz="2600" i="1" baseline="-25000" dirty="0" smtClean="0"/>
              <a:t>2</a:t>
            </a:r>
            <a:r>
              <a:rPr lang="en-US" sz="2600" i="1" dirty="0" smtClean="0"/>
              <a:t>,p</a:t>
            </a:r>
            <a:r>
              <a:rPr lang="en-US" sz="2600" i="1" baseline="-25000" dirty="0" smtClean="0"/>
              <a:t>i</a:t>
            </a:r>
            <a:r>
              <a:rPr lang="en-US" sz="2600" i="1" dirty="0" smtClean="0"/>
              <a:t> </a:t>
            </a:r>
            <a:r>
              <a:rPr lang="is-IS" sz="2600" i="1" dirty="0"/>
              <a:t>… </a:t>
            </a:r>
            <a:r>
              <a:rPr lang="is-IS" sz="2600" i="1" dirty="0" smtClean="0"/>
              <a:t>p</a:t>
            </a:r>
            <a:r>
              <a:rPr lang="is-IS" sz="2600" i="1" baseline="-25000" dirty="0" smtClean="0"/>
              <a:t>D</a:t>
            </a:r>
            <a:r>
              <a:rPr lang="is-IS" sz="2600" dirty="0" smtClean="0"/>
              <a:t>]</a:t>
            </a:r>
            <a:r>
              <a:rPr lang="en-US" sz="2600" i="1" dirty="0" smtClean="0"/>
              <a:t>α</a:t>
            </a:r>
            <a:r>
              <a:rPr lang="en-US" sz="2600" dirty="0" smtClean="0"/>
              <a:t> ; </a:t>
            </a:r>
            <a:r>
              <a:rPr lang="en-US" sz="2600" i="1" dirty="0"/>
              <a:t>α</a:t>
            </a:r>
            <a:r>
              <a:rPr lang="en-US" sz="2600" dirty="0"/>
              <a:t>=</a:t>
            </a:r>
            <a:r>
              <a:rPr lang="en-US" sz="2600" b="1" dirty="0" smtClean="0"/>
              <a:t>Σ</a:t>
            </a:r>
            <a:r>
              <a:rPr lang="en-US" sz="2600" i="1" dirty="0" smtClean="0"/>
              <a:t>X; </a:t>
            </a:r>
            <a:r>
              <a:rPr lang="en-US" sz="2600" b="1" dirty="0" smtClean="0"/>
              <a:t>Σ</a:t>
            </a:r>
            <a:r>
              <a:rPr lang="en-US" sz="2600" i="1" dirty="0" smtClean="0"/>
              <a:t>P</a:t>
            </a:r>
            <a:r>
              <a:rPr lang="en-US" sz="2600" dirty="0" smtClean="0"/>
              <a:t>=1</a:t>
            </a:r>
            <a:endParaRPr lang="is-IS" sz="2600" dirty="0"/>
          </a:p>
          <a:p>
            <a:pPr marL="457200" lvl="1" indent="0">
              <a:buNone/>
            </a:pPr>
            <a:r>
              <a:rPr lang="en-US" sz="2600" i="1" dirty="0" smtClean="0"/>
              <a:t>x</a:t>
            </a:r>
            <a:r>
              <a:rPr lang="en-US" sz="2600" i="1" baseline="-25000" dirty="0" smtClean="0"/>
              <a:t>i</a:t>
            </a:r>
            <a:r>
              <a:rPr lang="en-US" sz="2600" dirty="0" smtClean="0"/>
              <a:t> = ( </a:t>
            </a:r>
            <a:r>
              <a:rPr lang="en-US" sz="2600" i="1" dirty="0" smtClean="0"/>
              <a:t>P</a:t>
            </a:r>
            <a:r>
              <a:rPr lang="en-US" sz="2600" i="1" baseline="-25000" dirty="0" smtClean="0"/>
              <a:t>i</a:t>
            </a:r>
            <a:r>
              <a:rPr lang="en-US" sz="2600" dirty="0" smtClean="0"/>
              <a:t> |</a:t>
            </a:r>
            <a:r>
              <a:rPr lang="en-US" sz="2600" i="1" dirty="0" smtClean="0"/>
              <a:t> 𝑓</a:t>
            </a:r>
            <a:r>
              <a:rPr lang="en-US" sz="2600" i="1" baseline="-25000" dirty="0" err="1" smtClean="0"/>
              <a:t>i</a:t>
            </a:r>
            <a:r>
              <a:rPr lang="en-US" sz="2600" i="1" baseline="-25000" dirty="0" smtClean="0"/>
              <a:t> </a:t>
            </a:r>
            <a:r>
              <a:rPr lang="en-US" sz="2600" dirty="0" smtClean="0"/>
              <a:t>)</a:t>
            </a:r>
            <a:r>
              <a:rPr lang="en-US" sz="2600" i="1" dirty="0" smtClean="0"/>
              <a:t>α</a:t>
            </a:r>
          </a:p>
          <a:p>
            <a:pPr marL="457200" lvl="1" indent="0">
              <a:buNone/>
            </a:pPr>
            <a:endParaRPr lang="en-US" sz="2600" i="1" dirty="0" smtClean="0"/>
          </a:p>
          <a:p>
            <a:r>
              <a:rPr lang="en-US" dirty="0" smtClean="0"/>
              <a:t>Our approach (ALDEx2)</a:t>
            </a:r>
          </a:p>
          <a:p>
            <a:pPr lvl="1"/>
            <a:r>
              <a:rPr lang="en-US" i="1" dirty="0"/>
              <a:t>p</a:t>
            </a:r>
            <a:r>
              <a:rPr lang="en-US" i="1" baseline="-25000" dirty="0" smtClean="0"/>
              <a:t>i </a:t>
            </a:r>
            <a:r>
              <a:rPr lang="en-US" dirty="0" smtClean="0"/>
              <a:t>= 0 </a:t>
            </a:r>
            <a:r>
              <a:rPr lang="en-US" dirty="0"/>
              <a:t>is very strong assumption; [</a:t>
            </a:r>
            <a:r>
              <a:rPr lang="en-US" i="1" dirty="0"/>
              <a:t>P</a:t>
            </a:r>
            <a:r>
              <a:rPr lang="en-US" i="1" baseline="-25000" dirty="0"/>
              <a:t>i </a:t>
            </a:r>
            <a:r>
              <a:rPr lang="en-US" dirty="0"/>
              <a:t>&gt;</a:t>
            </a:r>
            <a:r>
              <a:rPr lang="en-US" i="1" dirty="0"/>
              <a:t> </a:t>
            </a:r>
            <a:r>
              <a:rPr lang="en-US" dirty="0"/>
              <a:t>0,</a:t>
            </a:r>
            <a:r>
              <a:rPr lang="en-US" i="1" dirty="0"/>
              <a:t> P</a:t>
            </a:r>
            <a:r>
              <a:rPr lang="en-US" i="1" baseline="-25000" dirty="0"/>
              <a:t>i </a:t>
            </a:r>
            <a:r>
              <a:rPr lang="en-US" dirty="0"/>
              <a:t>→0</a:t>
            </a:r>
            <a:r>
              <a:rPr lang="en-US" dirty="0" smtClean="0"/>
              <a:t>]</a:t>
            </a:r>
          </a:p>
          <a:p>
            <a:pPr lvl="1"/>
            <a:r>
              <a:rPr lang="en-US" dirty="0" smtClean="0"/>
              <a:t>Generate a Bayesian posterior distribution of probabilities for each count in each sample; </a:t>
            </a:r>
            <a:r>
              <a:rPr lang="en-US" dirty="0"/>
              <a:t>*</a:t>
            </a:r>
            <a:r>
              <a:rPr lang="en-US" dirty="0" err="1" smtClean="0"/>
              <a:t>lr</a:t>
            </a:r>
            <a:r>
              <a:rPr lang="en-US" dirty="0" smtClean="0"/>
              <a:t> transform the distribution; perform analyses on each element in the distribution; report expected values</a:t>
            </a:r>
          </a:p>
          <a:p>
            <a:pPr lvl="1"/>
            <a:r>
              <a:rPr lang="en-US" dirty="0" smtClean="0"/>
              <a:t>Dramatically reduces false positives with little or no loss of sensitivity for essentially any </a:t>
            </a:r>
            <a:r>
              <a:rPr lang="en-US" dirty="0" err="1" smtClean="0"/>
              <a:t>seq’omics</a:t>
            </a:r>
            <a:r>
              <a:rPr lang="en-US" dirty="0" smtClean="0"/>
              <a:t> dataset</a:t>
            </a:r>
          </a:p>
          <a:p>
            <a:endParaRPr lang="en-US" dirty="0" smtClean="0"/>
          </a:p>
          <a:p>
            <a:pPr lvl="1"/>
            <a:endParaRPr lang="en-US" dirty="0" smtClean="0"/>
          </a:p>
        </p:txBody>
      </p:sp>
      <p:sp>
        <p:nvSpPr>
          <p:cNvPr id="4" name="Footer Placeholder 3"/>
          <p:cNvSpPr>
            <a:spLocks noGrp="1"/>
          </p:cNvSpPr>
          <p:nvPr>
            <p:ph type="ftr" sz="quarter" idx="11"/>
          </p:nvPr>
        </p:nvSpPr>
        <p:spPr/>
        <p:txBody>
          <a:bodyPr/>
          <a:lstStyle/>
          <a:p>
            <a:r>
              <a:rPr lang="en-US" smtClean="0"/>
              <a:t>EBI-Hinxton 2017</a:t>
            </a:r>
            <a:endParaRPr lang="en-US"/>
          </a:p>
        </p:txBody>
      </p:sp>
      <p:sp>
        <p:nvSpPr>
          <p:cNvPr id="5" name="TextBox 4"/>
          <p:cNvSpPr txBox="1"/>
          <p:nvPr/>
        </p:nvSpPr>
        <p:spPr>
          <a:xfrm>
            <a:off x="6191833" y="5968925"/>
            <a:ext cx="2159566" cy="738664"/>
          </a:xfrm>
          <a:prstGeom prst="rect">
            <a:avLst/>
          </a:prstGeom>
          <a:noFill/>
        </p:spPr>
        <p:txBody>
          <a:bodyPr wrap="none" rtlCol="0">
            <a:spAutoFit/>
          </a:bodyPr>
          <a:lstStyle/>
          <a:p>
            <a:r>
              <a:rPr lang="en-US" sz="1400" dirty="0" err="1" smtClean="0"/>
              <a:t>Fernandes</a:t>
            </a:r>
            <a:r>
              <a:rPr lang="en-US" sz="1400" dirty="0" smtClean="0"/>
              <a:t>, </a:t>
            </a:r>
            <a:r>
              <a:rPr lang="en-US" sz="1400" dirty="0" err="1" smtClean="0"/>
              <a:t>PLoS</a:t>
            </a:r>
            <a:r>
              <a:rPr lang="en-US" sz="1400" dirty="0" smtClean="0"/>
              <a:t> ONE 2013</a:t>
            </a:r>
          </a:p>
          <a:p>
            <a:r>
              <a:rPr lang="en-US" sz="1400" dirty="0" smtClean="0"/>
              <a:t>Gloor, </a:t>
            </a:r>
            <a:r>
              <a:rPr lang="en-US" sz="1400" dirty="0" err="1" smtClean="0"/>
              <a:t>Aus</a:t>
            </a:r>
            <a:r>
              <a:rPr lang="en-US" sz="1400" dirty="0" smtClean="0"/>
              <a:t> J. Stat. 2016</a:t>
            </a:r>
          </a:p>
          <a:p>
            <a:r>
              <a:rPr lang="en-US" sz="1400" dirty="0" err="1" smtClean="0"/>
              <a:t>Thorsen</a:t>
            </a:r>
            <a:r>
              <a:rPr lang="en-US" sz="1400" dirty="0" smtClean="0"/>
              <a:t>, </a:t>
            </a:r>
            <a:r>
              <a:rPr lang="en-US" sz="1400" dirty="0" err="1" smtClean="0"/>
              <a:t>Microbiome</a:t>
            </a:r>
            <a:r>
              <a:rPr lang="en-US" sz="1400" dirty="0" smtClean="0"/>
              <a:t> 2016</a:t>
            </a:r>
            <a:endParaRPr lang="en-US" sz="1400" dirty="0"/>
          </a:p>
        </p:txBody>
      </p:sp>
      <p:sp>
        <p:nvSpPr>
          <p:cNvPr id="6" name="TextBox 5"/>
          <p:cNvSpPr txBox="1">
            <a:spLocks noChangeArrowheads="1"/>
          </p:cNvSpPr>
          <p:nvPr/>
        </p:nvSpPr>
        <p:spPr bwMode="auto">
          <a:xfrm>
            <a:off x="8539163" y="1417638"/>
            <a:ext cx="492125"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en-US" sz="1800"/>
              <a:t>🐯</a:t>
            </a:r>
          </a:p>
          <a:p>
            <a:pPr eaLnBrk="1" hangingPunct="1"/>
            <a:r>
              <a:rPr lang="en-US" sz="1800"/>
              <a:t>🐞</a:t>
            </a:r>
          </a:p>
          <a:p>
            <a:pPr eaLnBrk="1" hangingPunct="1"/>
            <a:r>
              <a:rPr lang="en-US" sz="1800"/>
              <a:t>👽</a:t>
            </a:r>
          </a:p>
        </p:txBody>
      </p:sp>
    </p:spTree>
    <p:extLst>
      <p:ext uri="{BB962C8B-B14F-4D97-AF65-F5344CB8AC3E}">
        <p14:creationId xmlns:p14="http://schemas.microsoft.com/office/powerpoint/2010/main" val="4086554809"/>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89579"/>
            <a:ext cx="8229600" cy="1143000"/>
          </a:xfrm>
        </p:spPr>
        <p:txBody>
          <a:bodyPr/>
          <a:lstStyle/>
          <a:p>
            <a:r>
              <a:rPr lang="en-US" dirty="0" smtClean="0"/>
              <a:t>Where is the noise?</a:t>
            </a:r>
            <a:endParaRPr lang="en-US" dirty="0"/>
          </a:p>
        </p:txBody>
      </p:sp>
      <p:pic>
        <p:nvPicPr>
          <p:cNvPr id="11" name="Content Placeholder 10" descr="mean_var.pdf"/>
          <p:cNvPicPr>
            <a:picLocks noGrp="1" noChangeAspect="1"/>
          </p:cNvPicPr>
          <p:nvPr>
            <p:ph idx="1"/>
          </p:nvPr>
        </p:nvPicPr>
        <p:blipFill rotWithShape="1">
          <a:blip r:embed="rId2">
            <a:extLst>
              <a:ext uri="{28A0092B-C50C-407E-A947-70E740481C1C}">
                <a14:useLocalDpi xmlns:a14="http://schemas.microsoft.com/office/drawing/2010/main" val="0"/>
              </a:ext>
            </a:extLst>
          </a:blip>
          <a:srcRect l="-579" r="-1617"/>
          <a:stretch/>
        </p:blipFill>
        <p:spPr>
          <a:xfrm>
            <a:off x="818445" y="1600200"/>
            <a:ext cx="2081390" cy="4525963"/>
          </a:xfrm>
        </p:spPr>
      </p:pic>
      <p:sp>
        <p:nvSpPr>
          <p:cNvPr id="12" name="TextBox 11"/>
          <p:cNvSpPr txBox="1"/>
          <p:nvPr/>
        </p:nvSpPr>
        <p:spPr>
          <a:xfrm>
            <a:off x="3753556" y="1277898"/>
            <a:ext cx="5390444" cy="4801315"/>
          </a:xfrm>
          <a:prstGeom prst="rect">
            <a:avLst/>
          </a:prstGeom>
          <a:noFill/>
        </p:spPr>
        <p:txBody>
          <a:bodyPr wrap="square" rtlCol="0">
            <a:spAutoFit/>
          </a:bodyPr>
          <a:lstStyle/>
          <a:p>
            <a:r>
              <a:rPr lang="en-US" dirty="0" smtClean="0"/>
              <a:t>Variance vs. mean for data on the simplex</a:t>
            </a:r>
          </a:p>
          <a:p>
            <a:pPr marL="285750" indent="-285750">
              <a:buFont typeface="Arial"/>
              <a:buChar char="•"/>
            </a:pPr>
            <a:r>
              <a:rPr lang="en-US" dirty="0" err="1" smtClean="0"/>
              <a:t>Transcriptome</a:t>
            </a:r>
            <a:r>
              <a:rPr lang="en-US" dirty="0" smtClean="0"/>
              <a:t> </a:t>
            </a:r>
            <a:r>
              <a:rPr lang="en-US" dirty="0" err="1" smtClean="0"/>
              <a:t>datset</a:t>
            </a:r>
            <a:endParaRPr lang="en-US" dirty="0" smtClean="0"/>
          </a:p>
          <a:p>
            <a:pPr marL="285750" indent="-285750">
              <a:buFont typeface="Wingdings" charset="2"/>
              <a:buChar char="§"/>
            </a:pPr>
            <a:r>
              <a:rPr lang="en-US" dirty="0" smtClean="0"/>
              <a:t> Top shows absolute data, with near linear dependence </a:t>
            </a:r>
          </a:p>
          <a:p>
            <a:pPr marL="742950" lvl="1" indent="-285750">
              <a:buFont typeface="Wingdings" charset="2"/>
              <a:buChar char="§"/>
            </a:pPr>
            <a:r>
              <a:rPr lang="en-US" dirty="0" smtClean="0"/>
              <a:t>Modeled by negative binomial</a:t>
            </a:r>
          </a:p>
          <a:p>
            <a:pPr marL="742950" lvl="1" indent="-285750">
              <a:buFont typeface="Wingdings" charset="2"/>
              <a:buChar char="§"/>
            </a:pPr>
            <a:r>
              <a:rPr lang="en-US" dirty="0" smtClean="0"/>
              <a:t>Lowest and highest counts have least variance</a:t>
            </a:r>
          </a:p>
          <a:p>
            <a:pPr marL="742950" lvl="1" indent="-285750">
              <a:buFont typeface="Wingdings" charset="2"/>
              <a:buChar char="§"/>
            </a:pPr>
            <a:r>
              <a:rPr lang="en-US" dirty="0" smtClean="0"/>
              <a:t>0 is 0!</a:t>
            </a:r>
          </a:p>
          <a:p>
            <a:pPr marL="742950" lvl="1" indent="-285750">
              <a:buFont typeface="Wingdings" charset="2"/>
              <a:buChar char="§"/>
            </a:pPr>
            <a:r>
              <a:rPr lang="en-US" dirty="0" smtClean="0"/>
              <a:t>Inflates statistical significance at low count margin</a:t>
            </a:r>
          </a:p>
          <a:p>
            <a:pPr marL="285750" indent="-285750">
              <a:buFont typeface="Wingdings" charset="2"/>
              <a:buChar char="§"/>
            </a:pPr>
            <a:endParaRPr lang="en-US" dirty="0" smtClean="0"/>
          </a:p>
          <a:p>
            <a:pPr marL="285750" indent="-285750">
              <a:buFont typeface="Wingdings" charset="2"/>
              <a:buChar char="§"/>
            </a:pPr>
            <a:r>
              <a:rPr lang="en-US" dirty="0" smtClean="0"/>
              <a:t>Bottom shows relative data, non-linear dependence on ratios</a:t>
            </a:r>
          </a:p>
          <a:p>
            <a:pPr marL="742950" lvl="1" indent="-285750">
              <a:buFont typeface="Wingdings" charset="2"/>
              <a:buChar char="§"/>
            </a:pPr>
            <a:r>
              <a:rPr lang="en-US" dirty="0" smtClean="0"/>
              <a:t>Follows approximate </a:t>
            </a:r>
            <a:r>
              <a:rPr lang="en-US" dirty="0" err="1" smtClean="0"/>
              <a:t>Dirichlet</a:t>
            </a:r>
            <a:endParaRPr lang="en-US" dirty="0" smtClean="0"/>
          </a:p>
          <a:p>
            <a:pPr marL="742950" lvl="1" indent="-285750">
              <a:buFont typeface="Wingdings" charset="2"/>
              <a:buChar char="§"/>
            </a:pPr>
            <a:r>
              <a:rPr lang="en-US" dirty="0" smtClean="0"/>
              <a:t>Lowest and highest counts have least variance, but 0 is 0!</a:t>
            </a:r>
          </a:p>
          <a:p>
            <a:pPr marL="742950" lvl="1" indent="-285750">
              <a:buFont typeface="Wingdings" charset="2"/>
              <a:buChar char="§"/>
            </a:pPr>
            <a:r>
              <a:rPr lang="en-US" dirty="0"/>
              <a:t>Inflates statistical </a:t>
            </a:r>
            <a:r>
              <a:rPr lang="en-US" dirty="0" smtClean="0"/>
              <a:t>significance </a:t>
            </a:r>
            <a:r>
              <a:rPr lang="en-US" dirty="0"/>
              <a:t>at low count </a:t>
            </a:r>
            <a:r>
              <a:rPr lang="en-US" dirty="0" smtClean="0"/>
              <a:t>margin</a:t>
            </a:r>
            <a:endParaRPr lang="en-US" dirty="0"/>
          </a:p>
        </p:txBody>
      </p:sp>
      <p:sp>
        <p:nvSpPr>
          <p:cNvPr id="5" name="TextBox 4"/>
          <p:cNvSpPr txBox="1"/>
          <p:nvPr/>
        </p:nvSpPr>
        <p:spPr>
          <a:xfrm>
            <a:off x="6207125" y="6186955"/>
            <a:ext cx="2287806" cy="461665"/>
          </a:xfrm>
          <a:prstGeom prst="rect">
            <a:avLst/>
          </a:prstGeom>
          <a:noFill/>
        </p:spPr>
        <p:txBody>
          <a:bodyPr wrap="none">
            <a:spAutoFit/>
          </a:bodyPr>
          <a:lstStyle/>
          <a:p>
            <a:pPr>
              <a:defRPr/>
            </a:pPr>
            <a:r>
              <a:rPr lang="en-US" sz="1200" dirty="0" err="1">
                <a:solidFill>
                  <a:schemeClr val="tx1">
                    <a:lumMod val="50000"/>
                    <a:lumOff val="50000"/>
                  </a:schemeClr>
                </a:solidFill>
              </a:rPr>
              <a:t>Fernandes</a:t>
            </a:r>
            <a:r>
              <a:rPr lang="en-US" sz="1200" dirty="0">
                <a:solidFill>
                  <a:schemeClr val="tx1">
                    <a:lumMod val="50000"/>
                    <a:lumOff val="50000"/>
                  </a:schemeClr>
                </a:solidFill>
              </a:rPr>
              <a:t>, et al. 2013. </a:t>
            </a:r>
            <a:r>
              <a:rPr lang="en-US" sz="1200" dirty="0" err="1">
                <a:solidFill>
                  <a:schemeClr val="tx1">
                    <a:lumMod val="50000"/>
                    <a:lumOff val="50000"/>
                  </a:schemeClr>
                </a:solidFill>
              </a:rPr>
              <a:t>PLoS</a:t>
            </a:r>
            <a:r>
              <a:rPr lang="en-US" sz="1200" dirty="0">
                <a:solidFill>
                  <a:schemeClr val="tx1">
                    <a:lumMod val="50000"/>
                    <a:lumOff val="50000"/>
                  </a:schemeClr>
                </a:solidFill>
              </a:rPr>
              <a:t> ONE</a:t>
            </a:r>
          </a:p>
          <a:p>
            <a:pPr>
              <a:defRPr/>
            </a:pPr>
            <a:r>
              <a:rPr lang="en-US" sz="1200" dirty="0" smtClean="0">
                <a:solidFill>
                  <a:schemeClr val="tx1">
                    <a:lumMod val="50000"/>
                    <a:lumOff val="50000"/>
                  </a:schemeClr>
                </a:solidFill>
              </a:rPr>
              <a:t>Gloor </a:t>
            </a:r>
            <a:r>
              <a:rPr lang="en-US" sz="1200" dirty="0">
                <a:solidFill>
                  <a:schemeClr val="tx1">
                    <a:lumMod val="50000"/>
                    <a:lumOff val="50000"/>
                  </a:schemeClr>
                </a:solidFill>
              </a:rPr>
              <a:t>et al. 2016. Aus. J. </a:t>
            </a:r>
            <a:r>
              <a:rPr lang="en-US" sz="1200" dirty="0" smtClean="0">
                <a:solidFill>
                  <a:schemeClr val="tx1">
                    <a:lumMod val="50000"/>
                    <a:lumOff val="50000"/>
                  </a:schemeClr>
                </a:solidFill>
              </a:rPr>
              <a:t>Statistics</a:t>
            </a:r>
            <a:endParaRPr lang="en-US" sz="1200" dirty="0">
              <a:solidFill>
                <a:schemeClr val="tx1">
                  <a:lumMod val="50000"/>
                  <a:lumOff val="50000"/>
                </a:schemeClr>
              </a:solidFill>
            </a:endParaRPr>
          </a:p>
        </p:txBody>
      </p:sp>
      <p:sp>
        <p:nvSpPr>
          <p:cNvPr id="3" name="Footer Placeholder 2"/>
          <p:cNvSpPr>
            <a:spLocks noGrp="1"/>
          </p:cNvSpPr>
          <p:nvPr>
            <p:ph type="ftr" sz="quarter" idx="11"/>
          </p:nvPr>
        </p:nvSpPr>
        <p:spPr/>
        <p:txBody>
          <a:bodyPr/>
          <a:lstStyle/>
          <a:p>
            <a:r>
              <a:rPr lang="en-US" smtClean="0"/>
              <a:t>CSM_Waterloo 2017</a:t>
            </a:r>
            <a:endParaRPr lang="en-US" dirty="0"/>
          </a:p>
        </p:txBody>
      </p:sp>
      <p:sp>
        <p:nvSpPr>
          <p:cNvPr id="8" name="TextBox 3"/>
          <p:cNvSpPr txBox="1">
            <a:spLocks noChangeArrowheads="1"/>
          </p:cNvSpPr>
          <p:nvPr/>
        </p:nvSpPr>
        <p:spPr bwMode="auto">
          <a:xfrm>
            <a:off x="8539163" y="1417638"/>
            <a:ext cx="492125"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en-US" sz="1800"/>
              <a:t>🐯</a:t>
            </a:r>
          </a:p>
          <a:p>
            <a:pPr eaLnBrk="1" hangingPunct="1"/>
            <a:r>
              <a:rPr lang="en-US" sz="1800"/>
              <a:t>🐞</a:t>
            </a:r>
          </a:p>
          <a:p>
            <a:pPr eaLnBrk="1" hangingPunct="1"/>
            <a:r>
              <a:rPr lang="en-US" sz="1800"/>
              <a:t>👽</a:t>
            </a:r>
          </a:p>
        </p:txBody>
      </p:sp>
    </p:spTree>
    <p:extLst>
      <p:ext uri="{BB962C8B-B14F-4D97-AF65-F5344CB8AC3E}">
        <p14:creationId xmlns:p14="http://schemas.microsoft.com/office/powerpoint/2010/main" val="1513410718"/>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Bayesian estimate</a:t>
            </a:r>
            <a:endParaRPr lang="en-US" dirty="0"/>
          </a:p>
        </p:txBody>
      </p:sp>
      <p:sp>
        <p:nvSpPr>
          <p:cNvPr id="12" name="TextBox 11"/>
          <p:cNvSpPr txBox="1"/>
          <p:nvPr/>
        </p:nvSpPr>
        <p:spPr>
          <a:xfrm>
            <a:off x="3753557" y="1417638"/>
            <a:ext cx="4374444" cy="5078314"/>
          </a:xfrm>
          <a:prstGeom prst="rect">
            <a:avLst/>
          </a:prstGeom>
          <a:noFill/>
        </p:spPr>
        <p:txBody>
          <a:bodyPr wrap="square" rtlCol="0">
            <a:spAutoFit/>
          </a:bodyPr>
          <a:lstStyle/>
          <a:p>
            <a:r>
              <a:rPr lang="en-US" dirty="0" smtClean="0"/>
              <a:t>Variance vs. mean for data on the simplex</a:t>
            </a:r>
          </a:p>
          <a:p>
            <a:pPr marL="285750" indent="-285750">
              <a:buFont typeface="Wingdings" charset="2"/>
              <a:buChar char="§"/>
            </a:pPr>
            <a:r>
              <a:rPr lang="en-US" dirty="0" smtClean="0">
                <a:solidFill>
                  <a:schemeClr val="tx1">
                    <a:lumMod val="50000"/>
                    <a:lumOff val="50000"/>
                  </a:schemeClr>
                </a:solidFill>
              </a:rPr>
              <a:t> Top </a:t>
            </a:r>
            <a:r>
              <a:rPr lang="en-US" dirty="0">
                <a:solidFill>
                  <a:schemeClr val="tx1">
                    <a:lumMod val="50000"/>
                    <a:lumOff val="50000"/>
                  </a:schemeClr>
                </a:solidFill>
              </a:rPr>
              <a:t>shows </a:t>
            </a:r>
            <a:r>
              <a:rPr lang="en-US" dirty="0" smtClean="0">
                <a:solidFill>
                  <a:schemeClr val="tx1">
                    <a:lumMod val="50000"/>
                    <a:lumOff val="50000"/>
                  </a:schemeClr>
                </a:solidFill>
              </a:rPr>
              <a:t>point estimate</a:t>
            </a:r>
            <a:endParaRPr lang="en-US" dirty="0">
              <a:solidFill>
                <a:schemeClr val="tx1">
                  <a:lumMod val="50000"/>
                  <a:lumOff val="50000"/>
                </a:schemeClr>
              </a:solidFill>
            </a:endParaRPr>
          </a:p>
          <a:p>
            <a:pPr marL="742950" lvl="1" indent="-285750">
              <a:buFont typeface="Wingdings" charset="2"/>
              <a:buChar char="§"/>
            </a:pPr>
            <a:r>
              <a:rPr lang="en-US" dirty="0">
                <a:solidFill>
                  <a:schemeClr val="tx1">
                    <a:lumMod val="50000"/>
                    <a:lumOff val="50000"/>
                  </a:schemeClr>
                </a:solidFill>
              </a:rPr>
              <a:t>Follows approximate </a:t>
            </a:r>
            <a:r>
              <a:rPr lang="en-US" dirty="0" err="1">
                <a:solidFill>
                  <a:schemeClr val="tx1">
                    <a:lumMod val="50000"/>
                    <a:lumOff val="50000"/>
                  </a:schemeClr>
                </a:solidFill>
              </a:rPr>
              <a:t>Dirichlet</a:t>
            </a:r>
            <a:endParaRPr lang="en-US" dirty="0">
              <a:solidFill>
                <a:schemeClr val="tx1">
                  <a:lumMod val="50000"/>
                  <a:lumOff val="50000"/>
                </a:schemeClr>
              </a:solidFill>
            </a:endParaRPr>
          </a:p>
          <a:p>
            <a:pPr marL="742950" lvl="1" indent="-285750">
              <a:buFont typeface="Wingdings" charset="2"/>
              <a:buChar char="§"/>
            </a:pPr>
            <a:r>
              <a:rPr lang="en-US" dirty="0">
                <a:solidFill>
                  <a:schemeClr val="tx1">
                    <a:lumMod val="50000"/>
                    <a:lumOff val="50000"/>
                  </a:schemeClr>
                </a:solidFill>
              </a:rPr>
              <a:t>Lowest and highest counts have least variance, but 0 is 0!</a:t>
            </a:r>
          </a:p>
          <a:p>
            <a:pPr marL="742950" lvl="1" indent="-285750">
              <a:buFont typeface="Wingdings" charset="2"/>
              <a:buChar char="§"/>
            </a:pPr>
            <a:r>
              <a:rPr lang="en-US" dirty="0">
                <a:solidFill>
                  <a:schemeClr val="tx1">
                    <a:lumMod val="50000"/>
                    <a:lumOff val="50000"/>
                  </a:schemeClr>
                </a:solidFill>
              </a:rPr>
              <a:t>Inflates statistical significance at low count margin</a:t>
            </a:r>
          </a:p>
          <a:p>
            <a:pPr marL="285750" indent="-285750">
              <a:buFont typeface="Wingdings" charset="2"/>
              <a:buChar char="§"/>
            </a:pPr>
            <a:endParaRPr lang="en-US" dirty="0" smtClean="0"/>
          </a:p>
          <a:p>
            <a:pPr marL="285750" indent="-285750">
              <a:buFont typeface="Wingdings" charset="2"/>
              <a:buChar char="§"/>
            </a:pPr>
            <a:r>
              <a:rPr lang="en-US" dirty="0" smtClean="0"/>
              <a:t>Bottom shows Bayesian estimate</a:t>
            </a:r>
          </a:p>
          <a:p>
            <a:pPr marL="742950" lvl="1" indent="-285750">
              <a:buFont typeface="Wingdings" charset="2"/>
              <a:buChar char="§"/>
            </a:pPr>
            <a:r>
              <a:rPr lang="en-US" dirty="0" smtClean="0"/>
              <a:t>Probabilities not counts</a:t>
            </a:r>
          </a:p>
          <a:p>
            <a:pPr marL="742950" lvl="1" indent="-285750">
              <a:buFont typeface="Wingdings" charset="2"/>
              <a:buChar char="§"/>
            </a:pPr>
            <a:r>
              <a:rPr lang="en-US" dirty="0" smtClean="0"/>
              <a:t>Drawn from </a:t>
            </a:r>
            <a:r>
              <a:rPr lang="en-US" dirty="0" err="1" smtClean="0"/>
              <a:t>Dirichlet</a:t>
            </a:r>
            <a:r>
              <a:rPr lang="en-US" dirty="0" smtClean="0"/>
              <a:t> (MVP)</a:t>
            </a:r>
            <a:endParaRPr lang="en-US" dirty="0" smtClean="0"/>
          </a:p>
          <a:p>
            <a:pPr marL="742950" lvl="1" indent="-285750">
              <a:buFont typeface="Wingdings" charset="2"/>
              <a:buChar char="§"/>
            </a:pPr>
            <a:r>
              <a:rPr lang="en-US" dirty="0" smtClean="0"/>
              <a:t>Values replaced by estimated probability of observing variable given total</a:t>
            </a:r>
          </a:p>
          <a:p>
            <a:pPr marL="742950" lvl="1" indent="-285750">
              <a:buFont typeface="Wingdings" charset="2"/>
              <a:buChar char="§"/>
            </a:pPr>
            <a:r>
              <a:rPr lang="en-US" dirty="0" smtClean="0"/>
              <a:t>Highest counts have least </a:t>
            </a:r>
            <a:r>
              <a:rPr lang="en-US" dirty="0" smtClean="0"/>
              <a:t>relative variance</a:t>
            </a:r>
            <a:endParaRPr lang="en-US" dirty="0" smtClean="0"/>
          </a:p>
          <a:p>
            <a:pPr marL="742950" lvl="1" indent="-285750">
              <a:buFont typeface="Wingdings" charset="2"/>
              <a:buChar char="§"/>
            </a:pPr>
            <a:r>
              <a:rPr lang="en-US" dirty="0" smtClean="0"/>
              <a:t>Low counts must be very different to be significant </a:t>
            </a:r>
            <a:r>
              <a:rPr lang="en-US" dirty="0"/>
              <a:t>at low count </a:t>
            </a:r>
            <a:r>
              <a:rPr lang="en-US" dirty="0" smtClean="0"/>
              <a:t>margin</a:t>
            </a:r>
            <a:endParaRPr lang="en-US" dirty="0"/>
          </a:p>
        </p:txBody>
      </p:sp>
      <p:pic>
        <p:nvPicPr>
          <p:cNvPr id="5" name="Content Placeholder 4" descr="mean_var_Bayes.pdf"/>
          <p:cNvPicPr>
            <a:picLocks noGrp="1" noChangeAspect="1"/>
          </p:cNvPicPr>
          <p:nvPr>
            <p:ph idx="1"/>
          </p:nvPr>
        </p:nvPicPr>
        <p:blipFill rotWithShape="1">
          <a:blip r:embed="rId2">
            <a:extLst>
              <a:ext uri="{28A0092B-C50C-407E-A947-70E740481C1C}">
                <a14:useLocalDpi xmlns:a14="http://schemas.microsoft.com/office/drawing/2010/main" val="0"/>
              </a:ext>
            </a:extLst>
          </a:blip>
          <a:srcRect l="251" r="375"/>
          <a:stretch/>
        </p:blipFill>
        <p:spPr>
          <a:xfrm>
            <a:off x="862529" y="1600200"/>
            <a:ext cx="2023889" cy="4525963"/>
          </a:xfrm>
        </p:spPr>
      </p:pic>
      <p:sp>
        <p:nvSpPr>
          <p:cNvPr id="3" name="Footer Placeholder 2"/>
          <p:cNvSpPr>
            <a:spLocks noGrp="1"/>
          </p:cNvSpPr>
          <p:nvPr>
            <p:ph type="ftr" sz="quarter" idx="11"/>
          </p:nvPr>
        </p:nvSpPr>
        <p:spPr/>
        <p:txBody>
          <a:bodyPr/>
          <a:lstStyle/>
          <a:p>
            <a:r>
              <a:rPr lang="en-US" smtClean="0"/>
              <a:t>CSM_Waterloo 2017</a:t>
            </a:r>
            <a:endParaRPr lang="en-US"/>
          </a:p>
        </p:txBody>
      </p:sp>
      <p:sp>
        <p:nvSpPr>
          <p:cNvPr id="7" name="TextBox 3"/>
          <p:cNvSpPr txBox="1">
            <a:spLocks noChangeArrowheads="1"/>
          </p:cNvSpPr>
          <p:nvPr/>
        </p:nvSpPr>
        <p:spPr bwMode="auto">
          <a:xfrm>
            <a:off x="8539163" y="1417638"/>
            <a:ext cx="492125"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en-US" sz="1800"/>
              <a:t>🐯</a:t>
            </a:r>
          </a:p>
          <a:p>
            <a:pPr eaLnBrk="1" hangingPunct="1"/>
            <a:r>
              <a:rPr lang="en-US" sz="1800"/>
              <a:t>🐞</a:t>
            </a:r>
          </a:p>
          <a:p>
            <a:pPr eaLnBrk="1" hangingPunct="1"/>
            <a:r>
              <a:rPr lang="en-US" sz="1800"/>
              <a:t>👽</a:t>
            </a:r>
          </a:p>
        </p:txBody>
      </p:sp>
    </p:spTree>
    <p:extLst>
      <p:ext uri="{BB962C8B-B14F-4D97-AF65-F5344CB8AC3E}">
        <p14:creationId xmlns:p14="http://schemas.microsoft.com/office/powerpoint/2010/main" val="132912667"/>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Modeling technical variation</a:t>
            </a:r>
            <a:endParaRPr lang="en-US" dirty="0"/>
          </a:p>
        </p:txBody>
      </p:sp>
      <p:pic>
        <p:nvPicPr>
          <p:cNvPr id="4" name="Content Placeholder 3"/>
          <p:cNvPicPr>
            <a:picLocks noGrp="1" noChangeAspect="1"/>
          </p:cNvPicPr>
          <p:nvPr>
            <p:ph idx="1"/>
          </p:nvPr>
        </p:nvPicPr>
        <p:blipFill rotWithShape="1">
          <a:blip r:embed="rId2"/>
          <a:srcRect l="-176" r="49019"/>
          <a:stretch/>
        </p:blipFill>
        <p:spPr>
          <a:xfrm>
            <a:off x="997888" y="1600200"/>
            <a:ext cx="3435910" cy="4525963"/>
          </a:xfrm>
        </p:spPr>
      </p:pic>
      <p:sp>
        <p:nvSpPr>
          <p:cNvPr id="5" name="TextBox 4"/>
          <p:cNvSpPr txBox="1"/>
          <p:nvPr/>
        </p:nvSpPr>
        <p:spPr>
          <a:xfrm>
            <a:off x="4541759" y="1737781"/>
            <a:ext cx="3394148" cy="2862323"/>
          </a:xfrm>
          <a:prstGeom prst="rect">
            <a:avLst/>
          </a:prstGeom>
          <a:noFill/>
        </p:spPr>
        <p:txBody>
          <a:bodyPr wrap="square" rtlCol="0">
            <a:spAutoFit/>
          </a:bodyPr>
          <a:lstStyle/>
          <a:p>
            <a:pPr algn="ctr"/>
            <a:r>
              <a:rPr lang="en-US" b="1" dirty="0" smtClean="0"/>
              <a:t>Distribution of values in replicate B for replicate A values</a:t>
            </a:r>
          </a:p>
          <a:p>
            <a:pPr algn="ctr"/>
            <a:endParaRPr lang="en-US" b="1" dirty="0"/>
          </a:p>
          <a:p>
            <a:pPr marL="285750" indent="-285750">
              <a:buFont typeface="Arial"/>
              <a:buChar char="•"/>
            </a:pPr>
            <a:r>
              <a:rPr lang="en-US" dirty="0" err="1" smtClean="0"/>
              <a:t>Transcriptome</a:t>
            </a:r>
            <a:r>
              <a:rPr lang="en-US" dirty="0" smtClean="0"/>
              <a:t> dataset</a:t>
            </a:r>
          </a:p>
          <a:p>
            <a:endParaRPr lang="en-US" dirty="0"/>
          </a:p>
          <a:p>
            <a:pPr marL="285750" indent="-285750">
              <a:buFont typeface="Arial"/>
              <a:buChar char="•"/>
            </a:pPr>
            <a:r>
              <a:rPr lang="en-US" dirty="0" smtClean="0"/>
              <a:t>True technical variation in black</a:t>
            </a:r>
          </a:p>
          <a:p>
            <a:pPr marL="285750" indent="-285750">
              <a:buFont typeface="Arial"/>
              <a:buChar char="•"/>
            </a:pPr>
            <a:r>
              <a:rPr lang="en-US" dirty="0" smtClean="0"/>
              <a:t>Inferred technical variation in red </a:t>
            </a:r>
          </a:p>
          <a:p>
            <a:endParaRPr lang="en-US" dirty="0"/>
          </a:p>
        </p:txBody>
      </p:sp>
      <p:sp>
        <p:nvSpPr>
          <p:cNvPr id="6" name="TextBox 5"/>
          <p:cNvSpPr txBox="1"/>
          <p:nvPr/>
        </p:nvSpPr>
        <p:spPr>
          <a:xfrm>
            <a:off x="6207125" y="6037263"/>
            <a:ext cx="2287806" cy="276999"/>
          </a:xfrm>
          <a:prstGeom prst="rect">
            <a:avLst/>
          </a:prstGeom>
          <a:noFill/>
        </p:spPr>
        <p:txBody>
          <a:bodyPr wrap="none">
            <a:spAutoFit/>
          </a:bodyPr>
          <a:lstStyle/>
          <a:p>
            <a:pPr>
              <a:defRPr/>
            </a:pPr>
            <a:r>
              <a:rPr lang="en-US" sz="1200" dirty="0" smtClean="0">
                <a:solidFill>
                  <a:schemeClr val="tx1">
                    <a:lumMod val="50000"/>
                    <a:lumOff val="50000"/>
                  </a:schemeClr>
                </a:solidFill>
              </a:rPr>
              <a:t>Gloor </a:t>
            </a:r>
            <a:r>
              <a:rPr lang="en-US" sz="1200" dirty="0">
                <a:solidFill>
                  <a:schemeClr val="tx1">
                    <a:lumMod val="50000"/>
                    <a:lumOff val="50000"/>
                  </a:schemeClr>
                </a:solidFill>
              </a:rPr>
              <a:t>et al. 2016. Aus. J. </a:t>
            </a:r>
            <a:r>
              <a:rPr lang="en-US" sz="1200" dirty="0" smtClean="0">
                <a:solidFill>
                  <a:schemeClr val="tx1">
                    <a:lumMod val="50000"/>
                    <a:lumOff val="50000"/>
                  </a:schemeClr>
                </a:solidFill>
              </a:rPr>
              <a:t>Statistics</a:t>
            </a:r>
            <a:endParaRPr lang="en-US" sz="1200" dirty="0">
              <a:solidFill>
                <a:schemeClr val="tx1">
                  <a:lumMod val="50000"/>
                  <a:lumOff val="50000"/>
                </a:schemeClr>
              </a:solidFill>
            </a:endParaRPr>
          </a:p>
        </p:txBody>
      </p:sp>
      <p:sp>
        <p:nvSpPr>
          <p:cNvPr id="3" name="Footer Placeholder 2"/>
          <p:cNvSpPr>
            <a:spLocks noGrp="1"/>
          </p:cNvSpPr>
          <p:nvPr>
            <p:ph type="ftr" sz="quarter" idx="11"/>
          </p:nvPr>
        </p:nvSpPr>
        <p:spPr/>
        <p:txBody>
          <a:bodyPr/>
          <a:lstStyle/>
          <a:p>
            <a:r>
              <a:rPr lang="en-US" smtClean="0"/>
              <a:t>CSM_Waterloo 2017</a:t>
            </a:r>
            <a:endParaRPr lang="en-US"/>
          </a:p>
        </p:txBody>
      </p:sp>
      <p:sp>
        <p:nvSpPr>
          <p:cNvPr id="8" name="TextBox 3"/>
          <p:cNvSpPr txBox="1">
            <a:spLocks noChangeArrowheads="1"/>
          </p:cNvSpPr>
          <p:nvPr/>
        </p:nvSpPr>
        <p:spPr bwMode="auto">
          <a:xfrm>
            <a:off x="8539163" y="1417638"/>
            <a:ext cx="492125"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en-US" sz="1800"/>
              <a:t>🐯</a:t>
            </a:r>
          </a:p>
          <a:p>
            <a:pPr eaLnBrk="1" hangingPunct="1"/>
            <a:r>
              <a:rPr lang="en-US" sz="1800"/>
              <a:t>🐞</a:t>
            </a:r>
          </a:p>
          <a:p>
            <a:pPr eaLnBrk="1" hangingPunct="1"/>
            <a:r>
              <a:rPr lang="en-US" sz="1800"/>
              <a:t>👽</a:t>
            </a:r>
          </a:p>
        </p:txBody>
      </p:sp>
    </p:spTree>
    <p:extLst>
      <p:ext uri="{BB962C8B-B14F-4D97-AF65-F5344CB8AC3E}">
        <p14:creationId xmlns:p14="http://schemas.microsoft.com/office/powerpoint/2010/main" val="260596492"/>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Find test values not affected by random sampling</a:t>
            </a:r>
            <a:endParaRPr lang="en-US" dirty="0"/>
          </a:p>
        </p:txBody>
      </p:sp>
      <p:pic>
        <p:nvPicPr>
          <p:cNvPr id="6" name="Content Placeholder 3"/>
          <p:cNvPicPr>
            <a:picLocks noGrp="1" noChangeAspect="1"/>
          </p:cNvPicPr>
          <p:nvPr>
            <p:ph idx="1"/>
          </p:nvPr>
        </p:nvPicPr>
        <p:blipFill>
          <a:blip r:embed="rId3" cstate="print">
            <a:extLst>
              <a:ext uri="{28A0092B-C50C-407E-A947-70E740481C1C}">
                <a14:useLocalDpi xmlns:a14="http://schemas.microsoft.com/office/drawing/2010/main"/>
              </a:ext>
            </a:extLst>
          </a:blip>
          <a:srcRect l="-1512" r="-1512"/>
          <a:stretch>
            <a:fillRect/>
          </a:stretch>
        </p:blipFill>
        <p:spPr>
          <a:xfrm>
            <a:off x="457200" y="2181225"/>
            <a:ext cx="4537075" cy="2495550"/>
          </a:xfrm>
        </p:spPr>
      </p:pic>
      <p:sp>
        <p:nvSpPr>
          <p:cNvPr id="8" name="TextBox 7"/>
          <p:cNvSpPr txBox="1"/>
          <p:nvPr/>
        </p:nvSpPr>
        <p:spPr>
          <a:xfrm>
            <a:off x="5302249" y="1871820"/>
            <a:ext cx="3384551" cy="4001096"/>
          </a:xfrm>
          <a:prstGeom prst="rect">
            <a:avLst/>
          </a:prstGeom>
          <a:noFill/>
        </p:spPr>
        <p:txBody>
          <a:bodyPr wrap="square" rtlCol="0">
            <a:spAutoFit/>
          </a:bodyPr>
          <a:lstStyle/>
          <a:p>
            <a:pPr algn="ctr"/>
            <a:r>
              <a:rPr lang="en-US" sz="2400" b="1" u="sng" dirty="0" smtClean="0"/>
              <a:t>ALDEx2</a:t>
            </a:r>
          </a:p>
          <a:p>
            <a:pPr marL="285750" indent="-285750">
              <a:buFont typeface="Arial"/>
              <a:buChar char="•"/>
            </a:pPr>
            <a:endParaRPr lang="en-US" dirty="0" smtClean="0"/>
          </a:p>
          <a:p>
            <a:pPr marL="285750" indent="-285750">
              <a:buFont typeface="Arial"/>
              <a:buChar char="•"/>
            </a:pPr>
            <a:r>
              <a:rPr lang="en-US" dirty="0" smtClean="0"/>
              <a:t>Generate posterior estimates of the data consistent with the observed data and the chosen  prior(s)</a:t>
            </a:r>
          </a:p>
          <a:p>
            <a:pPr marL="742950" lvl="1" indent="-285750">
              <a:buFont typeface="Arial"/>
              <a:buChar char="•"/>
            </a:pPr>
            <a:r>
              <a:rPr lang="en-US" sz="1400" dirty="0" err="1" smtClean="0"/>
              <a:t>Dirichlet</a:t>
            </a:r>
            <a:r>
              <a:rPr lang="en-US" sz="1400" dirty="0" smtClean="0"/>
              <a:t> instances</a:t>
            </a:r>
          </a:p>
          <a:p>
            <a:pPr marL="285750" indent="-285750">
              <a:buFont typeface="Arial"/>
              <a:buChar char="•"/>
            </a:pPr>
            <a:r>
              <a:rPr lang="en-US" dirty="0" err="1" smtClean="0"/>
              <a:t>clr</a:t>
            </a:r>
            <a:r>
              <a:rPr lang="en-US" dirty="0" smtClean="0"/>
              <a:t> transform instances</a:t>
            </a:r>
          </a:p>
          <a:p>
            <a:pPr marL="285750" indent="-285750">
              <a:buFont typeface="Arial"/>
              <a:buChar char="•"/>
            </a:pPr>
            <a:r>
              <a:rPr lang="en-US" dirty="0" smtClean="0"/>
              <a:t>Calculate </a:t>
            </a:r>
            <a:r>
              <a:rPr lang="en-US" dirty="0" err="1" smtClean="0"/>
              <a:t>univariate</a:t>
            </a:r>
            <a:r>
              <a:rPr lang="en-US" dirty="0" smtClean="0"/>
              <a:t> test values on each instance</a:t>
            </a:r>
          </a:p>
          <a:p>
            <a:pPr marL="285750" indent="-285750">
              <a:buFont typeface="Arial"/>
              <a:buChar char="•"/>
            </a:pPr>
            <a:r>
              <a:rPr lang="en-US" dirty="0" smtClean="0"/>
              <a:t>Correct for FDR</a:t>
            </a:r>
          </a:p>
          <a:p>
            <a:pPr marL="285750" indent="-285750">
              <a:buFont typeface="Arial"/>
              <a:buChar char="•"/>
            </a:pPr>
            <a:endParaRPr lang="en-US" dirty="0" smtClean="0"/>
          </a:p>
          <a:p>
            <a:pPr marL="285750" indent="-285750">
              <a:buFont typeface="Arial"/>
              <a:buChar char="•"/>
            </a:pPr>
            <a:r>
              <a:rPr lang="en-US" b="1" dirty="0" smtClean="0"/>
              <a:t>Report the expected value of each test across instances</a:t>
            </a:r>
          </a:p>
        </p:txBody>
      </p:sp>
      <p:sp>
        <p:nvSpPr>
          <p:cNvPr id="3" name="TextBox 2"/>
          <p:cNvSpPr txBox="1"/>
          <p:nvPr/>
        </p:nvSpPr>
        <p:spPr>
          <a:xfrm>
            <a:off x="2832485" y="1908981"/>
            <a:ext cx="1739378" cy="338554"/>
          </a:xfrm>
          <a:prstGeom prst="rect">
            <a:avLst/>
          </a:prstGeom>
          <a:noFill/>
        </p:spPr>
        <p:txBody>
          <a:bodyPr wrap="none" rtlCol="0">
            <a:spAutoFit/>
          </a:bodyPr>
          <a:lstStyle/>
          <a:p>
            <a:r>
              <a:rPr lang="en-US" sz="1600" b="1" dirty="0" smtClean="0">
                <a:solidFill>
                  <a:srgbClr val="EBD0FE"/>
                </a:solidFill>
              </a:rPr>
              <a:t>Group 1    </a:t>
            </a:r>
            <a:r>
              <a:rPr lang="en-US" sz="1600" b="1" dirty="0" smtClean="0">
                <a:solidFill>
                  <a:srgbClr val="B0FEFE"/>
                </a:solidFill>
              </a:rPr>
              <a:t>Group 2</a:t>
            </a:r>
          </a:p>
        </p:txBody>
      </p:sp>
      <p:sp>
        <p:nvSpPr>
          <p:cNvPr id="5" name="Footer Placeholder 4"/>
          <p:cNvSpPr>
            <a:spLocks noGrp="1"/>
          </p:cNvSpPr>
          <p:nvPr>
            <p:ph type="ftr" sz="quarter" idx="11"/>
          </p:nvPr>
        </p:nvSpPr>
        <p:spPr>
          <a:xfrm>
            <a:off x="3124200" y="6356350"/>
            <a:ext cx="2895600" cy="365125"/>
          </a:xfrm>
        </p:spPr>
        <p:txBody>
          <a:bodyPr/>
          <a:lstStyle/>
          <a:p>
            <a:r>
              <a:rPr lang="en-US" smtClean="0"/>
              <a:t>CSM_Waterloo 2017</a:t>
            </a:r>
            <a:endParaRPr lang="en-US"/>
          </a:p>
        </p:txBody>
      </p:sp>
      <p:sp>
        <p:nvSpPr>
          <p:cNvPr id="9" name="TextBox 8"/>
          <p:cNvSpPr txBox="1"/>
          <p:nvPr/>
        </p:nvSpPr>
        <p:spPr>
          <a:xfrm>
            <a:off x="6207125" y="6037263"/>
            <a:ext cx="2406578" cy="461665"/>
          </a:xfrm>
          <a:prstGeom prst="rect">
            <a:avLst/>
          </a:prstGeom>
          <a:noFill/>
        </p:spPr>
        <p:txBody>
          <a:bodyPr wrap="none">
            <a:spAutoFit/>
          </a:bodyPr>
          <a:lstStyle/>
          <a:p>
            <a:pPr>
              <a:defRPr/>
            </a:pPr>
            <a:r>
              <a:rPr lang="en-US" sz="1200" dirty="0" err="1">
                <a:solidFill>
                  <a:schemeClr val="tx1">
                    <a:lumMod val="50000"/>
                    <a:lumOff val="50000"/>
                  </a:schemeClr>
                </a:solidFill>
              </a:rPr>
              <a:t>Fernandes</a:t>
            </a:r>
            <a:r>
              <a:rPr lang="en-US" sz="1200" dirty="0">
                <a:solidFill>
                  <a:schemeClr val="tx1">
                    <a:lumMod val="50000"/>
                    <a:lumOff val="50000"/>
                  </a:schemeClr>
                </a:solidFill>
              </a:rPr>
              <a:t>, et al. 2013. </a:t>
            </a:r>
            <a:r>
              <a:rPr lang="en-US" sz="1200" dirty="0" err="1">
                <a:solidFill>
                  <a:schemeClr val="tx1">
                    <a:lumMod val="50000"/>
                    <a:lumOff val="50000"/>
                  </a:schemeClr>
                </a:solidFill>
              </a:rPr>
              <a:t>PLoS</a:t>
            </a:r>
            <a:r>
              <a:rPr lang="en-US" sz="1200" dirty="0">
                <a:solidFill>
                  <a:schemeClr val="tx1">
                    <a:lumMod val="50000"/>
                    <a:lumOff val="50000"/>
                  </a:schemeClr>
                </a:solidFill>
              </a:rPr>
              <a:t> ONE</a:t>
            </a:r>
          </a:p>
          <a:p>
            <a:pPr>
              <a:defRPr/>
            </a:pPr>
            <a:r>
              <a:rPr lang="en-US" sz="1200" dirty="0" err="1">
                <a:solidFill>
                  <a:schemeClr val="tx1">
                    <a:lumMod val="50000"/>
                    <a:lumOff val="50000"/>
                  </a:schemeClr>
                </a:solidFill>
              </a:rPr>
              <a:t>Fernandes</a:t>
            </a:r>
            <a:r>
              <a:rPr lang="en-US" sz="1200" dirty="0">
                <a:solidFill>
                  <a:schemeClr val="tx1">
                    <a:lumMod val="50000"/>
                    <a:lumOff val="50000"/>
                  </a:schemeClr>
                </a:solidFill>
              </a:rPr>
              <a:t>, et al. 2014. </a:t>
            </a:r>
            <a:r>
              <a:rPr lang="en-US" sz="1200" dirty="0" err="1" smtClean="0">
                <a:solidFill>
                  <a:schemeClr val="tx1">
                    <a:lumMod val="50000"/>
                    <a:lumOff val="50000"/>
                  </a:schemeClr>
                </a:solidFill>
              </a:rPr>
              <a:t>Microbiome</a:t>
            </a:r>
            <a:endParaRPr lang="en-US" sz="1200" dirty="0">
              <a:solidFill>
                <a:schemeClr val="tx1">
                  <a:lumMod val="50000"/>
                  <a:lumOff val="50000"/>
                </a:schemeClr>
              </a:solidFill>
            </a:endParaRPr>
          </a:p>
        </p:txBody>
      </p:sp>
      <p:sp>
        <p:nvSpPr>
          <p:cNvPr id="10" name="TextBox 3"/>
          <p:cNvSpPr txBox="1">
            <a:spLocks noChangeArrowheads="1"/>
          </p:cNvSpPr>
          <p:nvPr/>
        </p:nvSpPr>
        <p:spPr bwMode="auto">
          <a:xfrm>
            <a:off x="8539163" y="1417638"/>
            <a:ext cx="492125"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en-US" sz="1800"/>
              <a:t>🐯</a:t>
            </a:r>
          </a:p>
          <a:p>
            <a:pPr eaLnBrk="1" hangingPunct="1"/>
            <a:r>
              <a:rPr lang="en-US" sz="1800"/>
              <a:t>🐞</a:t>
            </a:r>
          </a:p>
          <a:p>
            <a:pPr eaLnBrk="1" hangingPunct="1"/>
            <a:r>
              <a:rPr lang="en-US" sz="1800"/>
              <a:t>👽</a:t>
            </a:r>
          </a:p>
        </p:txBody>
      </p:sp>
    </p:spTree>
    <p:extLst>
      <p:ext uri="{BB962C8B-B14F-4D97-AF65-F5344CB8AC3E}">
        <p14:creationId xmlns:p14="http://schemas.microsoft.com/office/powerpoint/2010/main" val="4026946240"/>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E</a:t>
            </a:r>
            <a:r>
              <a:rPr lang="en-US" dirty="0" smtClean="0"/>
              <a:t>ffect-sizes</a:t>
            </a:r>
            <a:endParaRPr lang="en-US" dirty="0"/>
          </a:p>
        </p:txBody>
      </p:sp>
      <p:pic>
        <p:nvPicPr>
          <p:cNvPr id="4" name="Content Placeholder 3" descr="all_tested.pdf"/>
          <p:cNvPicPr>
            <a:picLocks noGrp="1" noChangeAspect="1"/>
          </p:cNvPicPr>
          <p:nvPr>
            <p:ph idx="1"/>
          </p:nvPr>
        </p:nvPicPr>
        <p:blipFill rotWithShape="1">
          <a:blip r:embed="rId3">
            <a:extLst>
              <a:ext uri="{28A0092B-C50C-407E-A947-70E740481C1C}">
                <a14:useLocalDpi xmlns:a14="http://schemas.microsoft.com/office/drawing/2010/main" val="0"/>
              </a:ext>
            </a:extLst>
          </a:blip>
          <a:srcRect l="460" t="8314" r="593"/>
          <a:stretch/>
        </p:blipFill>
        <p:spPr>
          <a:xfrm>
            <a:off x="457200" y="1842804"/>
            <a:ext cx="4478304" cy="4149684"/>
          </a:xfrm>
        </p:spPr>
      </p:pic>
      <p:sp>
        <p:nvSpPr>
          <p:cNvPr id="6" name="TextBox 5"/>
          <p:cNvSpPr txBox="1"/>
          <p:nvPr/>
        </p:nvSpPr>
        <p:spPr>
          <a:xfrm>
            <a:off x="4822052" y="1453231"/>
            <a:ext cx="3990978" cy="4801315"/>
          </a:xfrm>
          <a:prstGeom prst="rect">
            <a:avLst/>
          </a:prstGeom>
          <a:noFill/>
        </p:spPr>
        <p:txBody>
          <a:bodyPr wrap="square" rtlCol="0">
            <a:spAutoFit/>
          </a:bodyPr>
          <a:lstStyle/>
          <a:p>
            <a:pPr marL="285750" indent="-285750">
              <a:buFont typeface="Arial"/>
              <a:buChar char="•"/>
            </a:pPr>
            <a:r>
              <a:rPr lang="en-US" dirty="0" smtClean="0"/>
              <a:t>E=Difference/Dispersion</a:t>
            </a:r>
          </a:p>
          <a:p>
            <a:pPr marL="285750" indent="-285750">
              <a:buFont typeface="Arial"/>
              <a:buChar char="•"/>
            </a:pPr>
            <a:r>
              <a:rPr lang="en-US" dirty="0" smtClean="0"/>
              <a:t>SELEX dataset</a:t>
            </a:r>
          </a:p>
          <a:p>
            <a:pPr marL="285750" indent="-285750">
              <a:buFont typeface="Arial"/>
              <a:buChar char="•"/>
            </a:pPr>
            <a:r>
              <a:rPr lang="en-US" dirty="0" smtClean="0"/>
              <a:t>Convenient way to summarize </a:t>
            </a:r>
            <a:r>
              <a:rPr lang="en-US" dirty="0" err="1" smtClean="0"/>
              <a:t>univariate</a:t>
            </a:r>
            <a:r>
              <a:rPr lang="en-US" dirty="0" smtClean="0"/>
              <a:t> differences in multivariate data</a:t>
            </a:r>
          </a:p>
          <a:p>
            <a:pPr marL="285750" indent="-285750">
              <a:buFont typeface="Arial"/>
              <a:buChar char="•"/>
            </a:pPr>
            <a:r>
              <a:rPr lang="en-US" dirty="0" smtClean="0"/>
              <a:t>X axis - maximum variation within either group for each feature</a:t>
            </a:r>
          </a:p>
          <a:p>
            <a:pPr marL="285750" indent="-285750">
              <a:buFont typeface="Arial"/>
              <a:buChar char="•"/>
            </a:pPr>
            <a:r>
              <a:rPr lang="en-US" dirty="0" smtClean="0"/>
              <a:t>Y axis – Difference between groups for each feature </a:t>
            </a:r>
          </a:p>
          <a:p>
            <a:pPr marL="285750" indent="-285750">
              <a:buFont typeface="Arial"/>
              <a:buChar char="•"/>
            </a:pPr>
            <a:r>
              <a:rPr lang="en-US" dirty="0" smtClean="0"/>
              <a:t>Lines indicate effect size boundaries</a:t>
            </a:r>
          </a:p>
          <a:p>
            <a:pPr marL="742950" lvl="1" indent="-285750">
              <a:buFont typeface="Arial"/>
              <a:buChar char="•"/>
            </a:pPr>
            <a:r>
              <a:rPr lang="en-US" dirty="0" smtClean="0"/>
              <a:t>D=1, 	V=2		E=0.5</a:t>
            </a:r>
          </a:p>
          <a:p>
            <a:pPr marL="742950" lvl="1" indent="-285750">
              <a:buFont typeface="Arial"/>
              <a:buChar char="•"/>
            </a:pPr>
            <a:r>
              <a:rPr lang="en-US" dirty="0" smtClean="0"/>
              <a:t>D=1	V=0.5	E=2</a:t>
            </a:r>
          </a:p>
          <a:p>
            <a:pPr marL="742950" lvl="1" indent="-285750">
              <a:buFont typeface="Arial"/>
              <a:buChar char="•"/>
            </a:pPr>
            <a:r>
              <a:rPr lang="en-US" dirty="0" smtClean="0"/>
              <a:t>D=2	V=2    	E=1</a:t>
            </a:r>
          </a:p>
          <a:p>
            <a:pPr marL="285750" indent="-285750">
              <a:buFont typeface="Arial"/>
              <a:buChar char="•"/>
            </a:pPr>
            <a:r>
              <a:rPr lang="en-US" dirty="0" smtClean="0"/>
              <a:t>Read the plot in sectors</a:t>
            </a:r>
          </a:p>
          <a:p>
            <a:pPr marL="285750" indent="-285750">
              <a:buFont typeface="Arial"/>
              <a:buChar char="•"/>
            </a:pPr>
            <a:r>
              <a:rPr lang="en-US" dirty="0" smtClean="0"/>
              <a:t>Most 16S </a:t>
            </a:r>
            <a:r>
              <a:rPr lang="en-US" dirty="0" err="1" smtClean="0"/>
              <a:t>rRNA</a:t>
            </a:r>
            <a:r>
              <a:rPr lang="en-US" dirty="0" smtClean="0"/>
              <a:t> sequencing experiments have E &lt; 1</a:t>
            </a:r>
          </a:p>
          <a:p>
            <a:pPr marL="285750" indent="-285750">
              <a:buFont typeface="Arial"/>
              <a:buChar char="•"/>
            </a:pPr>
            <a:r>
              <a:rPr lang="en-US" dirty="0" err="1" smtClean="0"/>
              <a:t>Transcriptome</a:t>
            </a:r>
            <a:r>
              <a:rPr lang="en-US" dirty="0" smtClean="0"/>
              <a:t> experiments E &gt; 2</a:t>
            </a:r>
          </a:p>
        </p:txBody>
      </p:sp>
      <p:sp>
        <p:nvSpPr>
          <p:cNvPr id="3" name="Footer Placeholder 2"/>
          <p:cNvSpPr>
            <a:spLocks noGrp="1"/>
          </p:cNvSpPr>
          <p:nvPr>
            <p:ph type="ftr" sz="quarter" idx="11"/>
          </p:nvPr>
        </p:nvSpPr>
        <p:spPr/>
        <p:txBody>
          <a:bodyPr/>
          <a:lstStyle/>
          <a:p>
            <a:r>
              <a:rPr lang="en-US" smtClean="0"/>
              <a:t>CSM_Waterloo 2017</a:t>
            </a:r>
            <a:endParaRPr lang="en-US"/>
          </a:p>
        </p:txBody>
      </p:sp>
      <p:sp>
        <p:nvSpPr>
          <p:cNvPr id="7" name="Rectangle 6"/>
          <p:cNvSpPr/>
          <p:nvPr/>
        </p:nvSpPr>
        <p:spPr>
          <a:xfrm>
            <a:off x="5515569" y="6301468"/>
            <a:ext cx="2608482" cy="276999"/>
          </a:xfrm>
          <a:prstGeom prst="rect">
            <a:avLst/>
          </a:prstGeom>
        </p:spPr>
        <p:txBody>
          <a:bodyPr wrap="none">
            <a:spAutoFit/>
          </a:bodyPr>
          <a:lstStyle/>
          <a:p>
            <a:pPr>
              <a:defRPr/>
            </a:pPr>
            <a:r>
              <a:rPr lang="en-US" sz="1200" dirty="0">
                <a:solidFill>
                  <a:schemeClr val="tx1">
                    <a:lumMod val="50000"/>
                    <a:lumOff val="50000"/>
                  </a:schemeClr>
                </a:solidFill>
              </a:rPr>
              <a:t>Gloor et al. 2016. J. Comp. Graph. Stat.</a:t>
            </a:r>
          </a:p>
        </p:txBody>
      </p:sp>
      <p:sp>
        <p:nvSpPr>
          <p:cNvPr id="8" name="TextBox 3"/>
          <p:cNvSpPr txBox="1">
            <a:spLocks noChangeArrowheads="1"/>
          </p:cNvSpPr>
          <p:nvPr/>
        </p:nvSpPr>
        <p:spPr bwMode="auto">
          <a:xfrm>
            <a:off x="8539163" y="1417638"/>
            <a:ext cx="492125"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en-US" sz="1800"/>
              <a:t>🐯</a:t>
            </a:r>
          </a:p>
          <a:p>
            <a:pPr eaLnBrk="1" hangingPunct="1"/>
            <a:r>
              <a:rPr lang="en-US" sz="1800"/>
              <a:t>🐞</a:t>
            </a:r>
          </a:p>
          <a:p>
            <a:pPr eaLnBrk="1" hangingPunct="1"/>
            <a:r>
              <a:rPr lang="en-US" sz="1800"/>
              <a:t>👽</a:t>
            </a:r>
          </a:p>
        </p:txBody>
      </p:sp>
    </p:spTree>
    <p:extLst>
      <p:ext uri="{BB962C8B-B14F-4D97-AF65-F5344CB8AC3E}">
        <p14:creationId xmlns:p14="http://schemas.microsoft.com/office/powerpoint/2010/main" val="2386807281"/>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P-values are not reliable</a:t>
            </a:r>
            <a:endParaRPr lang="en-US" dirty="0"/>
          </a:p>
        </p:txBody>
      </p:sp>
      <p:pic>
        <p:nvPicPr>
          <p:cNvPr id="4" name="Content Placeholder 3"/>
          <p:cNvPicPr>
            <a:picLocks noGrp="1" noChangeAspect="1"/>
          </p:cNvPicPr>
          <p:nvPr>
            <p:ph idx="1"/>
          </p:nvPr>
        </p:nvPicPr>
        <p:blipFill rotWithShape="1">
          <a:blip r:embed="rId2"/>
          <a:srcRect t="-27621" b="-264"/>
          <a:stretch/>
        </p:blipFill>
        <p:spPr>
          <a:xfrm>
            <a:off x="515129" y="911412"/>
            <a:ext cx="8079912" cy="3660588"/>
          </a:xfrm>
        </p:spPr>
      </p:pic>
      <p:sp>
        <p:nvSpPr>
          <p:cNvPr id="5" name="TextBox 4"/>
          <p:cNvSpPr txBox="1"/>
          <p:nvPr/>
        </p:nvSpPr>
        <p:spPr>
          <a:xfrm>
            <a:off x="2489200" y="4879022"/>
            <a:ext cx="3813865" cy="1477328"/>
          </a:xfrm>
          <a:prstGeom prst="rect">
            <a:avLst/>
          </a:prstGeom>
          <a:noFill/>
        </p:spPr>
        <p:txBody>
          <a:bodyPr wrap="none" rtlCol="0">
            <a:spAutoFit/>
          </a:bodyPr>
          <a:lstStyle/>
          <a:p>
            <a:r>
              <a:rPr lang="en-US" dirty="0" smtClean="0"/>
              <a:t>Yeast </a:t>
            </a:r>
            <a:r>
              <a:rPr lang="en-US" dirty="0" err="1" smtClean="0"/>
              <a:t>transcriptome</a:t>
            </a:r>
            <a:r>
              <a:rPr lang="en-US" dirty="0" smtClean="0"/>
              <a:t> dataset</a:t>
            </a:r>
          </a:p>
          <a:p>
            <a:pPr marL="285750" indent="-285750">
              <a:buFont typeface="Arial"/>
              <a:buChar char="•"/>
            </a:pPr>
            <a:r>
              <a:rPr lang="en-US" dirty="0"/>
              <a:t>48 </a:t>
            </a:r>
            <a:r>
              <a:rPr lang="en-US" dirty="0" smtClean="0"/>
              <a:t>replicates, 2 conditions</a:t>
            </a:r>
          </a:p>
          <a:p>
            <a:pPr marL="285750" indent="-285750">
              <a:buFont typeface="Arial"/>
              <a:buChar char="•"/>
            </a:pPr>
            <a:r>
              <a:rPr lang="en-US" dirty="0" smtClean="0"/>
              <a:t>Randomly choose n replicates</a:t>
            </a:r>
          </a:p>
          <a:p>
            <a:pPr marL="285750" indent="-285750">
              <a:buFont typeface="Arial"/>
              <a:buChar char="•"/>
            </a:pPr>
            <a:r>
              <a:rPr lang="en-US" dirty="0" smtClean="0"/>
              <a:t>Calculate P and corrected P (q)</a:t>
            </a:r>
          </a:p>
          <a:p>
            <a:r>
              <a:rPr lang="en-US" dirty="0"/>
              <a:t>	</a:t>
            </a:r>
            <a:r>
              <a:rPr lang="en-US" dirty="0" smtClean="0"/>
              <a:t>‘Truth’ is q &lt; 0.05 of 48 replicates</a:t>
            </a:r>
            <a:endParaRPr lang="en-US" dirty="0"/>
          </a:p>
        </p:txBody>
      </p:sp>
      <p:sp>
        <p:nvSpPr>
          <p:cNvPr id="3" name="Footer Placeholder 2"/>
          <p:cNvSpPr>
            <a:spLocks noGrp="1"/>
          </p:cNvSpPr>
          <p:nvPr>
            <p:ph type="ftr" sz="quarter" idx="11"/>
          </p:nvPr>
        </p:nvSpPr>
        <p:spPr/>
        <p:txBody>
          <a:bodyPr/>
          <a:lstStyle/>
          <a:p>
            <a:r>
              <a:rPr lang="en-US" smtClean="0"/>
              <a:t>CSM_Waterloo 2017</a:t>
            </a:r>
            <a:endParaRPr lang="en-US"/>
          </a:p>
        </p:txBody>
      </p:sp>
      <p:sp>
        <p:nvSpPr>
          <p:cNvPr id="7" name="TextBox 6"/>
          <p:cNvSpPr txBox="1"/>
          <p:nvPr/>
        </p:nvSpPr>
        <p:spPr>
          <a:xfrm>
            <a:off x="6729251" y="6079351"/>
            <a:ext cx="1865790" cy="276999"/>
          </a:xfrm>
          <a:prstGeom prst="rect">
            <a:avLst/>
          </a:prstGeom>
          <a:noFill/>
        </p:spPr>
        <p:txBody>
          <a:bodyPr wrap="none">
            <a:spAutoFit/>
          </a:bodyPr>
          <a:lstStyle/>
          <a:p>
            <a:pPr>
              <a:defRPr/>
            </a:pPr>
            <a:r>
              <a:rPr lang="en-US" sz="1200" dirty="0" smtClean="0">
                <a:solidFill>
                  <a:schemeClr val="tx1">
                    <a:lumMod val="50000"/>
                    <a:lumOff val="50000"/>
                  </a:schemeClr>
                </a:solidFill>
              </a:rPr>
              <a:t>Halsey, Nature Meth. 2015</a:t>
            </a:r>
            <a:endParaRPr lang="en-US" sz="1200" dirty="0">
              <a:solidFill>
                <a:schemeClr val="tx1">
                  <a:lumMod val="50000"/>
                  <a:lumOff val="50000"/>
                </a:schemeClr>
              </a:solidFill>
            </a:endParaRPr>
          </a:p>
        </p:txBody>
      </p:sp>
      <p:sp>
        <p:nvSpPr>
          <p:cNvPr id="8" name="TextBox 3"/>
          <p:cNvSpPr txBox="1">
            <a:spLocks noChangeArrowheads="1"/>
          </p:cNvSpPr>
          <p:nvPr/>
        </p:nvSpPr>
        <p:spPr bwMode="auto">
          <a:xfrm>
            <a:off x="8539163" y="1417638"/>
            <a:ext cx="492125"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en-US" sz="1800"/>
              <a:t>🐯</a:t>
            </a:r>
          </a:p>
          <a:p>
            <a:pPr eaLnBrk="1" hangingPunct="1"/>
            <a:r>
              <a:rPr lang="en-US" sz="1800"/>
              <a:t>🐞</a:t>
            </a:r>
          </a:p>
          <a:p>
            <a:pPr eaLnBrk="1" hangingPunct="1"/>
            <a:r>
              <a:rPr lang="en-US" sz="1800"/>
              <a:t>👽</a:t>
            </a:r>
          </a:p>
        </p:txBody>
      </p:sp>
    </p:spTree>
    <p:extLst>
      <p:ext uri="{BB962C8B-B14F-4D97-AF65-F5344CB8AC3E}">
        <p14:creationId xmlns:p14="http://schemas.microsoft.com/office/powerpoint/2010/main" val="2863838582"/>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as log-ratio probabilities</a:t>
            </a:r>
            <a:endParaRPr lang="en-US" dirty="0"/>
          </a:p>
        </p:txBody>
      </p:sp>
      <p:pic>
        <p:nvPicPr>
          <p:cNvPr id="5" name="Content Placeholder 4" descr="DESeq.selex.pdf"/>
          <p:cNvPicPr>
            <a:picLocks noGrp="1" noChangeAspect="1"/>
          </p:cNvPicPr>
          <p:nvPr>
            <p:ph idx="1"/>
          </p:nvPr>
        </p:nvPicPr>
        <p:blipFill rotWithShape="1">
          <a:blip r:embed="rId2">
            <a:extLst>
              <a:ext uri="{28A0092B-C50C-407E-A947-70E740481C1C}">
                <a14:useLocalDpi xmlns:a14="http://schemas.microsoft.com/office/drawing/2010/main" val="0"/>
              </a:ext>
            </a:extLst>
          </a:blip>
          <a:srcRect l="26" r="24"/>
          <a:stretch/>
        </p:blipFill>
        <p:spPr>
          <a:xfrm>
            <a:off x="191104" y="1600200"/>
            <a:ext cx="4523620" cy="4525963"/>
          </a:xfrm>
        </p:spPr>
      </p:pic>
      <p:sp>
        <p:nvSpPr>
          <p:cNvPr id="4" name="Footer Placeholder 3"/>
          <p:cNvSpPr>
            <a:spLocks noGrp="1"/>
          </p:cNvSpPr>
          <p:nvPr>
            <p:ph type="ftr" sz="quarter" idx="11"/>
          </p:nvPr>
        </p:nvSpPr>
        <p:spPr/>
        <p:txBody>
          <a:bodyPr/>
          <a:lstStyle/>
          <a:p>
            <a:r>
              <a:rPr lang="en-US" smtClean="0"/>
              <a:t>EBI-Hinxton 2017</a:t>
            </a:r>
            <a:endParaRPr lang="en-US"/>
          </a:p>
        </p:txBody>
      </p:sp>
      <p:pic>
        <p:nvPicPr>
          <p:cNvPr id="3" name="Picture 2" descr="aldex.selex.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0" y="1600200"/>
            <a:ext cx="4572000" cy="4572000"/>
          </a:xfrm>
          <a:prstGeom prst="rect">
            <a:avLst/>
          </a:prstGeom>
        </p:spPr>
      </p:pic>
      <p:sp>
        <p:nvSpPr>
          <p:cNvPr id="7" name="TextBox 6"/>
          <p:cNvSpPr txBox="1"/>
          <p:nvPr/>
        </p:nvSpPr>
        <p:spPr>
          <a:xfrm>
            <a:off x="1911048" y="1895715"/>
            <a:ext cx="948171" cy="369332"/>
          </a:xfrm>
          <a:prstGeom prst="rect">
            <a:avLst/>
          </a:prstGeom>
          <a:noFill/>
        </p:spPr>
        <p:txBody>
          <a:bodyPr wrap="none" rtlCol="0">
            <a:spAutoFit/>
          </a:bodyPr>
          <a:lstStyle/>
          <a:p>
            <a:r>
              <a:rPr lang="en-US" dirty="0" smtClean="0"/>
              <a:t>‘Counts’</a:t>
            </a:r>
            <a:endParaRPr lang="en-US" dirty="0"/>
          </a:p>
        </p:txBody>
      </p:sp>
      <p:sp>
        <p:nvSpPr>
          <p:cNvPr id="8" name="TextBox 7"/>
          <p:cNvSpPr txBox="1"/>
          <p:nvPr/>
        </p:nvSpPr>
        <p:spPr>
          <a:xfrm>
            <a:off x="5689929" y="1895715"/>
            <a:ext cx="2492990" cy="369332"/>
          </a:xfrm>
          <a:prstGeom prst="rect">
            <a:avLst/>
          </a:prstGeom>
          <a:noFill/>
        </p:spPr>
        <p:txBody>
          <a:bodyPr wrap="none" rtlCol="0">
            <a:spAutoFit/>
          </a:bodyPr>
          <a:lstStyle/>
          <a:p>
            <a:r>
              <a:rPr lang="en-US" dirty="0" smtClean="0"/>
              <a:t>Log-ratio of probabilities</a:t>
            </a:r>
            <a:endParaRPr lang="en-US" dirty="0"/>
          </a:p>
        </p:txBody>
      </p:sp>
      <p:sp>
        <p:nvSpPr>
          <p:cNvPr id="9" name="TextBox 3"/>
          <p:cNvSpPr txBox="1">
            <a:spLocks noChangeArrowheads="1"/>
          </p:cNvSpPr>
          <p:nvPr/>
        </p:nvSpPr>
        <p:spPr bwMode="auto">
          <a:xfrm>
            <a:off x="8539163" y="1417638"/>
            <a:ext cx="492125"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en-US" sz="1800"/>
              <a:t>🐯</a:t>
            </a:r>
          </a:p>
          <a:p>
            <a:pPr eaLnBrk="1" hangingPunct="1"/>
            <a:r>
              <a:rPr lang="en-US" sz="1800"/>
              <a:t>🐞</a:t>
            </a:r>
          </a:p>
          <a:p>
            <a:pPr eaLnBrk="1" hangingPunct="1"/>
            <a:r>
              <a:rPr lang="en-US" sz="1800"/>
              <a:t>👽</a:t>
            </a:r>
          </a:p>
        </p:txBody>
      </p:sp>
    </p:spTree>
    <p:extLst>
      <p:ext uri="{BB962C8B-B14F-4D97-AF65-F5344CB8AC3E}">
        <p14:creationId xmlns:p14="http://schemas.microsoft.com/office/powerpoint/2010/main" val="846828695"/>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rotWithShape="1">
          <a:blip r:embed="rId2"/>
          <a:srcRect t="-6263" b="295"/>
          <a:stretch/>
        </p:blipFill>
        <p:spPr>
          <a:xfrm>
            <a:off x="905435" y="1628588"/>
            <a:ext cx="7312212" cy="3787062"/>
          </a:xfrm>
        </p:spPr>
      </p:pic>
      <p:sp>
        <p:nvSpPr>
          <p:cNvPr id="2" name="Title 1"/>
          <p:cNvSpPr>
            <a:spLocks noGrp="1"/>
          </p:cNvSpPr>
          <p:nvPr>
            <p:ph type="title"/>
          </p:nvPr>
        </p:nvSpPr>
        <p:spPr/>
        <p:txBody>
          <a:bodyPr/>
          <a:lstStyle/>
          <a:p>
            <a:r>
              <a:rPr lang="en-US" dirty="0" smtClean="0"/>
              <a:t>Effect sizes are stable estimates</a:t>
            </a:r>
            <a:endParaRPr lang="en-US" dirty="0"/>
          </a:p>
        </p:txBody>
      </p:sp>
      <p:sp>
        <p:nvSpPr>
          <p:cNvPr id="5" name="TextBox 4"/>
          <p:cNvSpPr txBox="1"/>
          <p:nvPr/>
        </p:nvSpPr>
        <p:spPr>
          <a:xfrm>
            <a:off x="2271059" y="1649500"/>
            <a:ext cx="748672" cy="369332"/>
          </a:xfrm>
          <a:prstGeom prst="rect">
            <a:avLst/>
          </a:prstGeom>
          <a:noFill/>
        </p:spPr>
        <p:txBody>
          <a:bodyPr wrap="none" rtlCol="0">
            <a:spAutoFit/>
          </a:bodyPr>
          <a:lstStyle/>
          <a:p>
            <a:r>
              <a:rPr lang="en-US" dirty="0" smtClean="0"/>
              <a:t>E &gt;= 1</a:t>
            </a:r>
            <a:endParaRPr lang="en-US" dirty="0"/>
          </a:p>
        </p:txBody>
      </p:sp>
      <p:sp>
        <p:nvSpPr>
          <p:cNvPr id="7" name="TextBox 6"/>
          <p:cNvSpPr txBox="1"/>
          <p:nvPr/>
        </p:nvSpPr>
        <p:spPr>
          <a:xfrm>
            <a:off x="6352989" y="1701509"/>
            <a:ext cx="748672" cy="369332"/>
          </a:xfrm>
          <a:prstGeom prst="rect">
            <a:avLst/>
          </a:prstGeom>
          <a:noFill/>
        </p:spPr>
        <p:txBody>
          <a:bodyPr wrap="none" rtlCol="0">
            <a:spAutoFit/>
          </a:bodyPr>
          <a:lstStyle/>
          <a:p>
            <a:r>
              <a:rPr lang="en-US" dirty="0" smtClean="0"/>
              <a:t>E &gt;= 2</a:t>
            </a:r>
            <a:endParaRPr lang="en-US" dirty="0"/>
          </a:p>
        </p:txBody>
      </p:sp>
      <p:sp>
        <p:nvSpPr>
          <p:cNvPr id="3" name="Footer Placeholder 2"/>
          <p:cNvSpPr>
            <a:spLocks noGrp="1"/>
          </p:cNvSpPr>
          <p:nvPr>
            <p:ph type="ftr" sz="quarter" idx="11"/>
          </p:nvPr>
        </p:nvSpPr>
        <p:spPr/>
        <p:txBody>
          <a:bodyPr/>
          <a:lstStyle/>
          <a:p>
            <a:r>
              <a:rPr lang="en-US" smtClean="0"/>
              <a:t>CSM_Waterloo 2017</a:t>
            </a:r>
            <a:endParaRPr lang="en-US"/>
          </a:p>
        </p:txBody>
      </p:sp>
      <p:sp>
        <p:nvSpPr>
          <p:cNvPr id="8" name="TextBox 7"/>
          <p:cNvSpPr txBox="1"/>
          <p:nvPr/>
        </p:nvSpPr>
        <p:spPr>
          <a:xfrm>
            <a:off x="6729251" y="6079351"/>
            <a:ext cx="1865790" cy="276999"/>
          </a:xfrm>
          <a:prstGeom prst="rect">
            <a:avLst/>
          </a:prstGeom>
          <a:noFill/>
        </p:spPr>
        <p:txBody>
          <a:bodyPr wrap="none">
            <a:spAutoFit/>
          </a:bodyPr>
          <a:lstStyle/>
          <a:p>
            <a:pPr>
              <a:defRPr/>
            </a:pPr>
            <a:r>
              <a:rPr lang="en-US" sz="1200" dirty="0" smtClean="0">
                <a:solidFill>
                  <a:schemeClr val="tx1">
                    <a:lumMod val="50000"/>
                    <a:lumOff val="50000"/>
                  </a:schemeClr>
                </a:solidFill>
              </a:rPr>
              <a:t>Halsey, Nature Meth. 2015</a:t>
            </a:r>
            <a:endParaRPr lang="en-US" sz="1200" dirty="0">
              <a:solidFill>
                <a:schemeClr val="tx1">
                  <a:lumMod val="50000"/>
                  <a:lumOff val="50000"/>
                </a:schemeClr>
              </a:solidFill>
            </a:endParaRPr>
          </a:p>
        </p:txBody>
      </p:sp>
      <p:sp>
        <p:nvSpPr>
          <p:cNvPr id="9" name="TextBox 3"/>
          <p:cNvSpPr txBox="1">
            <a:spLocks noChangeArrowheads="1"/>
          </p:cNvSpPr>
          <p:nvPr/>
        </p:nvSpPr>
        <p:spPr bwMode="auto">
          <a:xfrm>
            <a:off x="8539163" y="1417638"/>
            <a:ext cx="492125"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en-US" sz="1800"/>
              <a:t>🐯</a:t>
            </a:r>
          </a:p>
          <a:p>
            <a:pPr eaLnBrk="1" hangingPunct="1"/>
            <a:r>
              <a:rPr lang="en-US" sz="1800"/>
              <a:t>🐞</a:t>
            </a:r>
          </a:p>
          <a:p>
            <a:pPr eaLnBrk="1" hangingPunct="1"/>
            <a:r>
              <a:rPr lang="en-US" sz="1800"/>
              <a:t>👽</a:t>
            </a:r>
          </a:p>
        </p:txBody>
      </p:sp>
    </p:spTree>
    <p:extLst>
      <p:ext uri="{BB962C8B-B14F-4D97-AF65-F5344CB8AC3E}">
        <p14:creationId xmlns:p14="http://schemas.microsoft.com/office/powerpoint/2010/main" val="3848585269"/>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CA" dirty="0" smtClean="0"/>
              <a:t>Multivariate and </a:t>
            </a:r>
            <a:r>
              <a:rPr lang="en-CA" dirty="0" err="1" smtClean="0"/>
              <a:t>univariate</a:t>
            </a:r>
            <a:r>
              <a:rPr lang="en-CA" dirty="0" smtClean="0"/>
              <a:t> methods often disagree</a:t>
            </a:r>
            <a:endParaRPr lang="en-US" dirty="0"/>
          </a:p>
        </p:txBody>
      </p:sp>
      <p:sp>
        <p:nvSpPr>
          <p:cNvPr id="3" name="Content Placeholder 2"/>
          <p:cNvSpPr>
            <a:spLocks noGrp="1"/>
          </p:cNvSpPr>
          <p:nvPr>
            <p:ph idx="1"/>
          </p:nvPr>
        </p:nvSpPr>
        <p:spPr/>
        <p:txBody>
          <a:bodyPr/>
          <a:lstStyle/>
          <a:p>
            <a:r>
              <a:rPr lang="en-US" sz="2400" dirty="0" smtClean="0"/>
              <a:t>Multivariate group differences driven by the most abundant features in the groups</a:t>
            </a:r>
          </a:p>
          <a:p>
            <a:pPr lvl="1"/>
            <a:r>
              <a:rPr lang="en-US" sz="2000" dirty="0" smtClean="0"/>
              <a:t>Distance/dissimilarity metrics sensitive to abundance, read depth, </a:t>
            </a:r>
            <a:r>
              <a:rPr lang="en-US" sz="2000" dirty="0" err="1" smtClean="0"/>
              <a:t>subsetting</a:t>
            </a:r>
            <a:r>
              <a:rPr lang="en-US" sz="2000" dirty="0" smtClean="0"/>
              <a:t>, other confounders </a:t>
            </a:r>
            <a:r>
              <a:rPr lang="en-US" sz="1200" dirty="0">
                <a:solidFill>
                  <a:schemeClr val="bg1">
                    <a:lumMod val="75000"/>
                  </a:schemeClr>
                </a:solidFill>
              </a:rPr>
              <a:t>(</a:t>
            </a:r>
            <a:r>
              <a:rPr lang="en-US" sz="1200" dirty="0" err="1" smtClean="0">
                <a:solidFill>
                  <a:schemeClr val="bg1">
                    <a:lumMod val="75000"/>
                  </a:schemeClr>
                </a:solidFill>
              </a:rPr>
              <a:t>Lozupone</a:t>
            </a:r>
            <a:r>
              <a:rPr lang="en-US" sz="1200" dirty="0" smtClean="0">
                <a:solidFill>
                  <a:schemeClr val="bg1">
                    <a:lumMod val="75000"/>
                  </a:schemeClr>
                </a:solidFill>
              </a:rPr>
              <a:t> AEM 2005,  </a:t>
            </a:r>
            <a:r>
              <a:rPr lang="en-US" sz="1200" dirty="0" err="1" smtClean="0">
                <a:solidFill>
                  <a:schemeClr val="bg1">
                    <a:lumMod val="75000"/>
                  </a:schemeClr>
                </a:solidFill>
              </a:rPr>
              <a:t>Gorvitovskaia</a:t>
            </a:r>
            <a:r>
              <a:rPr lang="en-US" sz="1200" dirty="0" smtClean="0">
                <a:solidFill>
                  <a:schemeClr val="bg1">
                    <a:lumMod val="75000"/>
                  </a:schemeClr>
                </a:solidFill>
              </a:rPr>
              <a:t> </a:t>
            </a:r>
            <a:r>
              <a:rPr lang="en-US" sz="1200" dirty="0" err="1" smtClean="0">
                <a:solidFill>
                  <a:schemeClr val="bg1">
                    <a:lumMod val="75000"/>
                  </a:schemeClr>
                </a:solidFill>
              </a:rPr>
              <a:t>Microbiome</a:t>
            </a:r>
            <a:r>
              <a:rPr lang="en-US" sz="1200" dirty="0" smtClean="0">
                <a:solidFill>
                  <a:schemeClr val="bg1">
                    <a:lumMod val="75000"/>
                  </a:schemeClr>
                </a:solidFill>
              </a:rPr>
              <a:t> 2016, Wong </a:t>
            </a:r>
            <a:r>
              <a:rPr lang="en-US" sz="1200" dirty="0" err="1" smtClean="0">
                <a:solidFill>
                  <a:schemeClr val="bg1">
                    <a:lumMod val="75000"/>
                  </a:schemeClr>
                </a:solidFill>
              </a:rPr>
              <a:t>PLoS</a:t>
            </a:r>
            <a:r>
              <a:rPr lang="en-US" sz="1200" dirty="0" smtClean="0">
                <a:solidFill>
                  <a:schemeClr val="bg1">
                    <a:lumMod val="75000"/>
                  </a:schemeClr>
                </a:solidFill>
              </a:rPr>
              <a:t> ONE 2016)</a:t>
            </a:r>
          </a:p>
          <a:p>
            <a:r>
              <a:rPr lang="en-US" sz="2400" dirty="0" smtClean="0"/>
              <a:t>Between group </a:t>
            </a:r>
            <a:r>
              <a:rPr lang="en-US" sz="2400" dirty="0" err="1"/>
              <a:t>u</a:t>
            </a:r>
            <a:r>
              <a:rPr lang="en-US" sz="2400" dirty="0" err="1" smtClean="0"/>
              <a:t>nivariate</a:t>
            </a:r>
            <a:r>
              <a:rPr lang="en-US" sz="2400" dirty="0" smtClean="0"/>
              <a:t> differences are usually the rarest</a:t>
            </a:r>
            <a:endParaRPr lang="en-US" sz="2000" dirty="0" smtClean="0"/>
          </a:p>
          <a:p>
            <a:pPr lvl="1"/>
            <a:r>
              <a:rPr lang="en-US" sz="2000" dirty="0"/>
              <a:t>FP rates driven by </a:t>
            </a:r>
            <a:r>
              <a:rPr lang="en-US" sz="2000" dirty="0" err="1"/>
              <a:t>sparsity</a:t>
            </a:r>
            <a:r>
              <a:rPr lang="en-US" sz="2000" dirty="0"/>
              <a:t> </a:t>
            </a:r>
            <a:r>
              <a:rPr lang="en-US" sz="1200" dirty="0">
                <a:solidFill>
                  <a:schemeClr val="bg1">
                    <a:lumMod val="75000"/>
                  </a:schemeClr>
                </a:solidFill>
              </a:rPr>
              <a:t>(</a:t>
            </a:r>
            <a:r>
              <a:rPr lang="en-US" sz="1200" dirty="0" err="1">
                <a:solidFill>
                  <a:schemeClr val="bg1">
                    <a:lumMod val="75000"/>
                  </a:schemeClr>
                </a:solidFill>
              </a:rPr>
              <a:t>Thorsen</a:t>
            </a:r>
            <a:r>
              <a:rPr lang="en-US" sz="1200" dirty="0">
                <a:solidFill>
                  <a:schemeClr val="bg1">
                    <a:lumMod val="75000"/>
                  </a:schemeClr>
                </a:solidFill>
              </a:rPr>
              <a:t> </a:t>
            </a:r>
            <a:r>
              <a:rPr lang="en-US" sz="1200" dirty="0" err="1">
                <a:solidFill>
                  <a:schemeClr val="bg1">
                    <a:lumMod val="75000"/>
                  </a:schemeClr>
                </a:solidFill>
              </a:rPr>
              <a:t>Microbiome</a:t>
            </a:r>
            <a:r>
              <a:rPr lang="en-US" sz="1200" dirty="0">
                <a:solidFill>
                  <a:schemeClr val="bg1">
                    <a:lumMod val="75000"/>
                  </a:schemeClr>
                </a:solidFill>
              </a:rPr>
              <a:t> 2016)</a:t>
            </a:r>
          </a:p>
          <a:p>
            <a:pPr lvl="1"/>
            <a:r>
              <a:rPr lang="en-US" sz="2000" dirty="0" smtClean="0"/>
              <a:t>FP rates not grounded in reality </a:t>
            </a:r>
            <a:r>
              <a:rPr lang="en-US" sz="1200" dirty="0" smtClean="0">
                <a:solidFill>
                  <a:schemeClr val="bg1">
                    <a:lumMod val="75000"/>
                  </a:schemeClr>
                </a:solidFill>
              </a:rPr>
              <a:t>(</a:t>
            </a:r>
            <a:r>
              <a:rPr lang="en-US" sz="1200" dirty="0" err="1" smtClean="0">
                <a:solidFill>
                  <a:schemeClr val="bg1">
                    <a:lumMod val="75000"/>
                  </a:schemeClr>
                </a:solidFill>
              </a:rPr>
              <a:t>Hawindel</a:t>
            </a:r>
            <a:r>
              <a:rPr lang="en-US" sz="1200" dirty="0" smtClean="0">
                <a:solidFill>
                  <a:schemeClr val="bg1">
                    <a:lumMod val="75000"/>
                  </a:schemeClr>
                </a:solidFill>
              </a:rPr>
              <a:t> Brief </a:t>
            </a:r>
            <a:r>
              <a:rPr lang="en-US" sz="1200" dirty="0" err="1" smtClean="0">
                <a:solidFill>
                  <a:schemeClr val="bg1">
                    <a:lumMod val="75000"/>
                  </a:schemeClr>
                </a:solidFill>
              </a:rPr>
              <a:t>Bioinfo</a:t>
            </a:r>
            <a:r>
              <a:rPr lang="en-US" sz="1200" dirty="0" smtClean="0">
                <a:solidFill>
                  <a:schemeClr val="bg1">
                    <a:lumMod val="75000"/>
                  </a:schemeClr>
                </a:solidFill>
              </a:rPr>
              <a:t> 2017)</a:t>
            </a:r>
          </a:p>
        </p:txBody>
      </p:sp>
      <p:sp>
        <p:nvSpPr>
          <p:cNvPr id="4" name="Footer Placeholder 3"/>
          <p:cNvSpPr>
            <a:spLocks noGrp="1"/>
          </p:cNvSpPr>
          <p:nvPr>
            <p:ph type="ftr" sz="quarter" idx="11"/>
          </p:nvPr>
        </p:nvSpPr>
        <p:spPr/>
        <p:txBody>
          <a:bodyPr/>
          <a:lstStyle/>
          <a:p>
            <a:r>
              <a:rPr lang="it-IT" smtClean="0"/>
              <a:t>EBI-Hinxton 2017</a:t>
            </a:r>
            <a:endParaRPr lang="en-US"/>
          </a:p>
        </p:txBody>
      </p:sp>
      <p:sp>
        <p:nvSpPr>
          <p:cNvPr id="5" name="TextBox 3"/>
          <p:cNvSpPr txBox="1">
            <a:spLocks noChangeArrowheads="1"/>
          </p:cNvSpPr>
          <p:nvPr/>
        </p:nvSpPr>
        <p:spPr bwMode="auto">
          <a:xfrm>
            <a:off x="8539163" y="1417638"/>
            <a:ext cx="492125"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en-US" sz="1800"/>
              <a:t>🐯</a:t>
            </a:r>
          </a:p>
          <a:p>
            <a:pPr eaLnBrk="1" hangingPunct="1"/>
            <a:r>
              <a:rPr lang="en-US" sz="1800"/>
              <a:t>🐞</a:t>
            </a:r>
          </a:p>
          <a:p>
            <a:pPr eaLnBrk="1" hangingPunct="1"/>
            <a:r>
              <a:rPr lang="en-US" sz="1800"/>
              <a:t>👽</a:t>
            </a:r>
          </a:p>
        </p:txBody>
      </p:sp>
    </p:spTree>
    <p:extLst>
      <p:ext uri="{BB962C8B-B14F-4D97-AF65-F5344CB8AC3E}">
        <p14:creationId xmlns:p14="http://schemas.microsoft.com/office/powerpoint/2010/main" val="1641707088"/>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fontScale="90000"/>
          </a:bodyPr>
          <a:lstStyle/>
          <a:p>
            <a:pPr eaLnBrk="1" fontAlgn="auto" hangingPunct="1">
              <a:spcAft>
                <a:spcPts val="0"/>
              </a:spcAft>
              <a:defRPr/>
            </a:pPr>
            <a:r>
              <a:rPr lang="en-US" dirty="0" smtClean="0">
                <a:ea typeface="+mj-ea"/>
                <a:cs typeface="+mj-cs"/>
              </a:rPr>
              <a:t>Examine </a:t>
            </a:r>
            <a:r>
              <a:rPr lang="en-US" b="1" u="sng" dirty="0" smtClean="0">
                <a:solidFill>
                  <a:schemeClr val="accent2">
                    <a:lumMod val="50000"/>
                  </a:schemeClr>
                </a:solidFill>
                <a:ea typeface="+mj-ea"/>
                <a:cs typeface="+mj-cs"/>
              </a:rPr>
              <a:t>variance of the ratios </a:t>
            </a:r>
            <a:r>
              <a:rPr lang="en-US" dirty="0" smtClean="0">
                <a:ea typeface="+mj-ea"/>
                <a:cs typeface="+mj-cs"/>
              </a:rPr>
              <a:t>between features</a:t>
            </a:r>
            <a:endParaRPr lang="en-US" dirty="0">
              <a:ea typeface="+mj-ea"/>
              <a:cs typeface="+mj-cs"/>
            </a:endParaRPr>
          </a:p>
        </p:txBody>
      </p:sp>
      <p:sp>
        <p:nvSpPr>
          <p:cNvPr id="3" name="Content Placeholder 2"/>
          <p:cNvSpPr>
            <a:spLocks noGrp="1"/>
          </p:cNvSpPr>
          <p:nvPr>
            <p:ph idx="1"/>
          </p:nvPr>
        </p:nvSpPr>
        <p:spPr>
          <a:xfrm>
            <a:off x="457200" y="1962150"/>
            <a:ext cx="8229600" cy="4525963"/>
          </a:xfrm>
        </p:spPr>
        <p:txBody>
          <a:bodyPr rtlCol="0">
            <a:normAutofit/>
          </a:bodyPr>
          <a:lstStyle/>
          <a:p>
            <a:pPr eaLnBrk="1" fontAlgn="auto" hangingPunct="1">
              <a:spcAft>
                <a:spcPts val="0"/>
              </a:spcAft>
              <a:buFont typeface="Arial"/>
              <a:buChar char="•"/>
              <a:defRPr/>
            </a:pPr>
            <a:r>
              <a:rPr lang="en-US" dirty="0" smtClean="0">
                <a:ea typeface="+mn-ea"/>
                <a:cs typeface="+mn-cs"/>
              </a:rPr>
              <a:t>Examine variance not abundance</a:t>
            </a:r>
            <a:endParaRPr lang="en-US" dirty="0" smtClean="0">
              <a:ea typeface="+mn-ea"/>
            </a:endParaRPr>
          </a:p>
          <a:p>
            <a:pPr eaLnBrk="1" fontAlgn="auto" hangingPunct="1">
              <a:spcAft>
                <a:spcPts val="0"/>
              </a:spcAft>
              <a:buFont typeface="Arial"/>
              <a:buChar char="•"/>
              <a:defRPr/>
            </a:pPr>
            <a:r>
              <a:rPr lang="en-US" dirty="0" smtClean="0">
                <a:ea typeface="+mn-ea"/>
                <a:cs typeface="+mn-cs"/>
              </a:rPr>
              <a:t>Easily interpret relationships between samples and features</a:t>
            </a:r>
          </a:p>
          <a:p>
            <a:pPr eaLnBrk="1" fontAlgn="auto" hangingPunct="1">
              <a:spcAft>
                <a:spcPts val="0"/>
              </a:spcAft>
              <a:buFont typeface="Arial"/>
              <a:buChar char="•"/>
              <a:defRPr/>
            </a:pPr>
            <a:r>
              <a:rPr lang="en-US" dirty="0" smtClean="0">
                <a:ea typeface="+mn-ea"/>
                <a:cs typeface="+mn-cs"/>
              </a:rPr>
              <a:t>Robust to perturbations</a:t>
            </a:r>
          </a:p>
          <a:p>
            <a:pPr lvl="1" eaLnBrk="1" fontAlgn="auto" hangingPunct="1">
              <a:spcAft>
                <a:spcPts val="0"/>
              </a:spcAft>
              <a:buFont typeface="Arial"/>
              <a:buChar char="•"/>
              <a:defRPr/>
            </a:pPr>
            <a:r>
              <a:rPr lang="en-US" dirty="0" smtClean="0">
                <a:ea typeface="+mn-ea"/>
              </a:rPr>
              <a:t>Exploratory data analysis</a:t>
            </a:r>
          </a:p>
          <a:p>
            <a:pPr lvl="1" eaLnBrk="1" fontAlgn="auto" hangingPunct="1">
              <a:spcAft>
                <a:spcPts val="0"/>
              </a:spcAft>
              <a:buFont typeface="Arial"/>
              <a:buChar char="•"/>
              <a:defRPr/>
            </a:pPr>
            <a:r>
              <a:rPr lang="en-US" dirty="0" smtClean="0">
                <a:ea typeface="+mn-ea"/>
              </a:rPr>
              <a:t>Differential abundance</a:t>
            </a:r>
          </a:p>
          <a:p>
            <a:pPr lvl="1" eaLnBrk="1" fontAlgn="auto" hangingPunct="1">
              <a:spcAft>
                <a:spcPts val="0"/>
              </a:spcAft>
              <a:buFont typeface="Arial"/>
              <a:buChar char="•"/>
              <a:defRPr/>
            </a:pPr>
            <a:r>
              <a:rPr lang="en-US" dirty="0" smtClean="0">
                <a:ea typeface="+mn-ea"/>
              </a:rPr>
              <a:t>Compositional association</a:t>
            </a:r>
          </a:p>
        </p:txBody>
      </p:sp>
      <p:sp>
        <p:nvSpPr>
          <p:cNvPr id="36867" name="TextBox 3"/>
          <p:cNvSpPr txBox="1">
            <a:spLocks noChangeArrowheads="1"/>
          </p:cNvSpPr>
          <p:nvPr/>
        </p:nvSpPr>
        <p:spPr bwMode="auto">
          <a:xfrm>
            <a:off x="8539163" y="1417638"/>
            <a:ext cx="492125"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en-US" sz="1800"/>
              <a:t>🐯</a:t>
            </a:r>
          </a:p>
          <a:p>
            <a:pPr eaLnBrk="1" hangingPunct="1"/>
            <a:r>
              <a:rPr lang="en-US" sz="1800"/>
              <a:t>🐞</a:t>
            </a:r>
          </a:p>
          <a:p>
            <a:pPr eaLnBrk="1" hangingPunct="1"/>
            <a:r>
              <a:rPr lang="en-US" sz="1800"/>
              <a:t>👽</a:t>
            </a:r>
          </a:p>
        </p:txBody>
      </p:sp>
      <p:sp>
        <p:nvSpPr>
          <p:cNvPr id="4" name="Footer Placeholder 3"/>
          <p:cNvSpPr>
            <a:spLocks noGrp="1"/>
          </p:cNvSpPr>
          <p:nvPr>
            <p:ph type="ftr" sz="quarter" idx="11"/>
          </p:nvPr>
        </p:nvSpPr>
        <p:spPr/>
        <p:txBody>
          <a:bodyPr/>
          <a:lstStyle/>
          <a:p>
            <a:pPr>
              <a:defRPr/>
            </a:pPr>
            <a:r>
              <a:rPr lang="it-IT" smtClean="0"/>
              <a:t>EBI-Hinxton 2017</a:t>
            </a:r>
            <a:endParaRPr lang="en-US"/>
          </a:p>
        </p:txBody>
      </p:sp>
    </p:spTree>
    <p:extLst>
      <p:ext uri="{BB962C8B-B14F-4D97-AF65-F5344CB8AC3E}">
        <p14:creationId xmlns:p14="http://schemas.microsoft.com/office/powerpoint/2010/main" val="4220651384"/>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a:bodyPr>
          <a:lstStyle/>
          <a:p>
            <a:pPr eaLnBrk="1" fontAlgn="auto" hangingPunct="1">
              <a:spcAft>
                <a:spcPts val="0"/>
              </a:spcAft>
              <a:defRPr/>
            </a:pPr>
            <a:r>
              <a:rPr lang="en-US" dirty="0" smtClean="0">
                <a:ea typeface="+mj-ea"/>
                <a:cs typeface="+mj-cs"/>
              </a:rPr>
              <a:t>Available tools</a:t>
            </a:r>
            <a:endParaRPr lang="en-US" dirty="0">
              <a:ea typeface="+mj-ea"/>
              <a:cs typeface="+mj-cs"/>
            </a:endParaRPr>
          </a:p>
        </p:txBody>
      </p:sp>
      <p:sp>
        <p:nvSpPr>
          <p:cNvPr id="3" name="Content Placeholder 2"/>
          <p:cNvSpPr>
            <a:spLocks noGrp="1"/>
          </p:cNvSpPr>
          <p:nvPr>
            <p:ph idx="1"/>
          </p:nvPr>
        </p:nvSpPr>
        <p:spPr>
          <a:xfrm>
            <a:off x="457200" y="1962151"/>
            <a:ext cx="8229600" cy="3976612"/>
          </a:xfrm>
        </p:spPr>
        <p:txBody>
          <a:bodyPr rtlCol="0">
            <a:normAutofit fontScale="77500" lnSpcReduction="20000"/>
          </a:bodyPr>
          <a:lstStyle/>
          <a:p>
            <a:pPr>
              <a:defRPr/>
            </a:pPr>
            <a:r>
              <a:rPr lang="en-US" dirty="0" smtClean="0"/>
              <a:t>Outliers &amp; filters</a:t>
            </a:r>
          </a:p>
          <a:p>
            <a:pPr lvl="1">
              <a:defRPr/>
            </a:pPr>
            <a:r>
              <a:rPr lang="en-US" dirty="0" err="1"/>
              <a:t>CoDaSeq</a:t>
            </a:r>
            <a:r>
              <a:rPr lang="en-US" dirty="0"/>
              <a:t> (</a:t>
            </a:r>
            <a:r>
              <a:rPr lang="en-US" dirty="0" err="1"/>
              <a:t>github.com</a:t>
            </a:r>
            <a:r>
              <a:rPr lang="en-US" dirty="0"/>
              <a:t>/</a:t>
            </a:r>
            <a:r>
              <a:rPr lang="en-US" dirty="0" err="1"/>
              <a:t>ggloor</a:t>
            </a:r>
            <a:r>
              <a:rPr lang="en-US" dirty="0" smtClean="0"/>
              <a:t>)</a:t>
            </a:r>
            <a:endParaRPr lang="en-US" dirty="0"/>
          </a:p>
          <a:p>
            <a:pPr eaLnBrk="1" fontAlgn="auto" hangingPunct="1">
              <a:spcAft>
                <a:spcPts val="0"/>
              </a:spcAft>
              <a:buFont typeface="Arial"/>
              <a:buChar char="•"/>
              <a:defRPr/>
            </a:pPr>
            <a:r>
              <a:rPr lang="en-US" dirty="0" smtClean="0">
                <a:ea typeface="+mn-ea"/>
                <a:cs typeface="+mn-cs"/>
              </a:rPr>
              <a:t>Exploratory data analysis </a:t>
            </a:r>
          </a:p>
          <a:p>
            <a:pPr lvl="1">
              <a:defRPr/>
            </a:pPr>
            <a:r>
              <a:rPr lang="en-US" dirty="0" smtClean="0"/>
              <a:t>Compositional </a:t>
            </a:r>
            <a:r>
              <a:rPr lang="en-US" dirty="0" err="1" smtClean="0"/>
              <a:t>biplots</a:t>
            </a:r>
            <a:r>
              <a:rPr lang="en-US" dirty="0" smtClean="0"/>
              <a:t> (</a:t>
            </a:r>
            <a:r>
              <a:rPr lang="en-US" dirty="0" err="1" smtClean="0"/>
              <a:t>compostions</a:t>
            </a:r>
            <a:r>
              <a:rPr lang="en-US" dirty="0" smtClean="0"/>
              <a:t> - CRAN)</a:t>
            </a:r>
          </a:p>
          <a:p>
            <a:pPr lvl="1">
              <a:defRPr/>
            </a:pPr>
            <a:r>
              <a:rPr lang="en-US" dirty="0" err="1" smtClean="0">
                <a:ea typeface="+mn-ea"/>
                <a:cs typeface="+mn-cs"/>
              </a:rPr>
              <a:t>omicplotR</a:t>
            </a:r>
            <a:r>
              <a:rPr lang="en-US" dirty="0" smtClean="0">
                <a:ea typeface="+mn-ea"/>
                <a:cs typeface="+mn-cs"/>
              </a:rPr>
              <a:t> (Dan </a:t>
            </a:r>
            <a:r>
              <a:rPr lang="en-US" dirty="0" err="1" smtClean="0">
                <a:ea typeface="+mn-ea"/>
                <a:cs typeface="+mn-cs"/>
              </a:rPr>
              <a:t>Giguere</a:t>
            </a:r>
            <a:r>
              <a:rPr lang="en-US" dirty="0" smtClean="0">
                <a:ea typeface="+mn-ea"/>
                <a:cs typeface="+mn-cs"/>
              </a:rPr>
              <a:t>: </a:t>
            </a:r>
            <a:r>
              <a:rPr lang="en-US" dirty="0" err="1" smtClean="0">
                <a:ea typeface="+mn-ea"/>
                <a:cs typeface="+mn-cs"/>
              </a:rPr>
              <a:t>github.com</a:t>
            </a:r>
            <a:r>
              <a:rPr lang="en-US" dirty="0" smtClean="0">
                <a:ea typeface="+mn-ea"/>
                <a:cs typeface="+mn-cs"/>
              </a:rPr>
              <a:t>/</a:t>
            </a:r>
            <a:r>
              <a:rPr lang="en-US" dirty="0" err="1" smtClean="0">
                <a:ea typeface="+mn-ea"/>
                <a:cs typeface="+mn-cs"/>
              </a:rPr>
              <a:t>dgiguer</a:t>
            </a:r>
            <a:r>
              <a:rPr lang="en-US" dirty="0" smtClean="0">
                <a:ea typeface="+mn-ea"/>
                <a:cs typeface="+mn-cs"/>
              </a:rPr>
              <a:t>/</a:t>
            </a:r>
            <a:r>
              <a:rPr lang="en-US" dirty="0" err="1" smtClean="0">
                <a:ea typeface="+mn-ea"/>
                <a:cs typeface="+mn-cs"/>
              </a:rPr>
              <a:t>omicplotR</a:t>
            </a:r>
            <a:r>
              <a:rPr lang="en-US" dirty="0" smtClean="0">
                <a:ea typeface="+mn-ea"/>
                <a:cs typeface="+mn-cs"/>
              </a:rPr>
              <a:t>/wiki)</a:t>
            </a:r>
          </a:p>
          <a:p>
            <a:pPr lvl="1">
              <a:defRPr/>
            </a:pPr>
            <a:r>
              <a:rPr lang="en-US" dirty="0" err="1" smtClean="0"/>
              <a:t>philr</a:t>
            </a:r>
            <a:r>
              <a:rPr lang="en-US" dirty="0" smtClean="0"/>
              <a:t> (</a:t>
            </a:r>
            <a:r>
              <a:rPr lang="en-US" dirty="0" err="1" smtClean="0"/>
              <a:t>Bioconductor</a:t>
            </a:r>
            <a:r>
              <a:rPr lang="en-US" dirty="0" smtClean="0"/>
              <a:t>)</a:t>
            </a:r>
            <a:endParaRPr lang="en-US" dirty="0" smtClean="0">
              <a:ea typeface="+mn-ea"/>
              <a:cs typeface="+mn-cs"/>
            </a:endParaRPr>
          </a:p>
          <a:p>
            <a:pPr eaLnBrk="1" fontAlgn="auto" hangingPunct="1">
              <a:spcAft>
                <a:spcPts val="0"/>
              </a:spcAft>
              <a:buFont typeface="Arial"/>
              <a:buChar char="•"/>
              <a:defRPr/>
            </a:pPr>
            <a:r>
              <a:rPr lang="en-US" dirty="0" smtClean="0">
                <a:ea typeface="+mn-ea"/>
                <a:cs typeface="+mn-cs"/>
              </a:rPr>
              <a:t>Differential abundance</a:t>
            </a:r>
          </a:p>
          <a:p>
            <a:pPr lvl="1">
              <a:defRPr/>
            </a:pPr>
            <a:r>
              <a:rPr lang="en-US" dirty="0" smtClean="0"/>
              <a:t>ALDEx2 (</a:t>
            </a:r>
            <a:r>
              <a:rPr lang="en-US" dirty="0" err="1" smtClean="0"/>
              <a:t>Bioconductor</a:t>
            </a:r>
            <a:r>
              <a:rPr lang="en-US" dirty="0" smtClean="0"/>
              <a:t>)</a:t>
            </a:r>
          </a:p>
          <a:p>
            <a:pPr lvl="1">
              <a:defRPr/>
            </a:pPr>
            <a:r>
              <a:rPr lang="en-US" dirty="0" smtClean="0">
                <a:ea typeface="+mn-ea"/>
                <a:cs typeface="+mn-cs"/>
              </a:rPr>
              <a:t>ANCOM (QIIME)</a:t>
            </a:r>
          </a:p>
          <a:p>
            <a:pPr eaLnBrk="1" fontAlgn="auto" hangingPunct="1">
              <a:spcAft>
                <a:spcPts val="0"/>
              </a:spcAft>
              <a:buFont typeface="Arial"/>
              <a:buChar char="•"/>
              <a:defRPr/>
            </a:pPr>
            <a:r>
              <a:rPr lang="en-US" dirty="0" smtClean="0">
                <a:ea typeface="+mn-ea"/>
                <a:cs typeface="+mn-cs"/>
              </a:rPr>
              <a:t>Compositional association</a:t>
            </a:r>
          </a:p>
          <a:p>
            <a:pPr lvl="1">
              <a:defRPr/>
            </a:pPr>
            <a:r>
              <a:rPr lang="en-US" dirty="0" err="1" smtClean="0"/>
              <a:t>propr</a:t>
            </a:r>
            <a:r>
              <a:rPr lang="en-US" dirty="0" smtClean="0"/>
              <a:t> (CRAN) </a:t>
            </a:r>
          </a:p>
        </p:txBody>
      </p:sp>
      <p:sp>
        <p:nvSpPr>
          <p:cNvPr id="23555" name="TextBox 3"/>
          <p:cNvSpPr txBox="1">
            <a:spLocks noChangeArrowheads="1"/>
          </p:cNvSpPr>
          <p:nvPr/>
        </p:nvSpPr>
        <p:spPr bwMode="auto">
          <a:xfrm>
            <a:off x="8539163" y="1417638"/>
            <a:ext cx="492125"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en-US" sz="1800"/>
              <a:t>🐯</a:t>
            </a:r>
          </a:p>
          <a:p>
            <a:pPr eaLnBrk="1" hangingPunct="1"/>
            <a:r>
              <a:rPr lang="en-US" sz="1800"/>
              <a:t>🐞</a:t>
            </a:r>
          </a:p>
          <a:p>
            <a:pPr eaLnBrk="1" hangingPunct="1"/>
            <a:r>
              <a:rPr lang="en-US" sz="1800"/>
              <a:t>👽</a:t>
            </a:r>
          </a:p>
        </p:txBody>
      </p:sp>
      <p:sp>
        <p:nvSpPr>
          <p:cNvPr id="4" name="Footer Placeholder 3"/>
          <p:cNvSpPr>
            <a:spLocks noGrp="1"/>
          </p:cNvSpPr>
          <p:nvPr>
            <p:ph type="ftr" sz="quarter" idx="11"/>
          </p:nvPr>
        </p:nvSpPr>
        <p:spPr/>
        <p:txBody>
          <a:bodyPr/>
          <a:lstStyle/>
          <a:p>
            <a:r>
              <a:rPr lang="en-US" smtClean="0"/>
              <a:t>EBI-Hinxton 2017</a:t>
            </a:r>
            <a:endParaRPr lang="en-US"/>
          </a:p>
        </p:txBody>
      </p:sp>
    </p:spTree>
    <p:extLst>
      <p:ext uri="{BB962C8B-B14F-4D97-AF65-F5344CB8AC3E}">
        <p14:creationId xmlns:p14="http://schemas.microsoft.com/office/powerpoint/2010/main" val="2736290838"/>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a:t>
            </a:r>
            <a:endParaRPr lang="en-US" dirty="0"/>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1709657811"/>
              </p:ext>
            </p:extLst>
          </p:nvPr>
        </p:nvGraphicFramePr>
        <p:xfrm>
          <a:off x="457200" y="1600200"/>
          <a:ext cx="8081964" cy="3576319"/>
        </p:xfrm>
        <a:graphic>
          <a:graphicData uri="http://schemas.openxmlformats.org/drawingml/2006/table">
            <a:tbl>
              <a:tblPr firstRow="1" bandRow="1">
                <a:tableStyleId>{5C22544A-7EE6-4342-B048-85BDC9FD1C3A}</a:tableStyleId>
              </a:tblPr>
              <a:tblGrid>
                <a:gridCol w="2693988"/>
                <a:gridCol w="2693988"/>
                <a:gridCol w="2693988"/>
              </a:tblGrid>
              <a:tr h="370840">
                <a:tc>
                  <a:txBody>
                    <a:bodyPr/>
                    <a:lstStyle/>
                    <a:p>
                      <a:r>
                        <a:rPr lang="en-US" dirty="0" smtClean="0">
                          <a:solidFill>
                            <a:schemeClr val="tx1"/>
                          </a:solidFill>
                        </a:rPr>
                        <a:t>Analysis</a:t>
                      </a:r>
                      <a:r>
                        <a:rPr lang="en-US" baseline="0" dirty="0" smtClean="0">
                          <a:solidFill>
                            <a:schemeClr val="tx1"/>
                          </a:solidFill>
                        </a:rPr>
                        <a:t> </a:t>
                      </a:r>
                      <a:endParaRPr lang="en-US" dirty="0">
                        <a:solidFill>
                          <a:schemeClr val="tx1"/>
                        </a:solidFill>
                      </a:endParaRPr>
                    </a:p>
                  </a:txBody>
                  <a:tcPr>
                    <a:solidFill>
                      <a:schemeClr val="bg1"/>
                    </a:solidFill>
                  </a:tcPr>
                </a:tc>
                <a:tc>
                  <a:txBody>
                    <a:bodyPr/>
                    <a:lstStyle/>
                    <a:p>
                      <a:r>
                        <a:rPr lang="en-US" dirty="0" smtClean="0"/>
                        <a:t>Standard (count)</a:t>
                      </a:r>
                      <a:endParaRPr lang="en-US" dirty="0"/>
                    </a:p>
                  </a:txBody>
                  <a:tcPr>
                    <a:solidFill>
                      <a:schemeClr val="accent2"/>
                    </a:solidFill>
                  </a:tcPr>
                </a:tc>
                <a:tc>
                  <a:txBody>
                    <a:bodyPr/>
                    <a:lstStyle/>
                    <a:p>
                      <a:r>
                        <a:rPr lang="en-US" dirty="0" err="1" smtClean="0"/>
                        <a:t>CoDa</a:t>
                      </a:r>
                      <a:r>
                        <a:rPr lang="en-US" dirty="0" smtClean="0"/>
                        <a:t>/probability</a:t>
                      </a:r>
                      <a:endParaRPr lang="en-US" dirty="0"/>
                    </a:p>
                  </a:txBody>
                  <a:tcPr/>
                </a:tc>
              </a:tr>
              <a:tr h="370840">
                <a:tc>
                  <a:txBody>
                    <a:bodyPr/>
                    <a:lstStyle/>
                    <a:p>
                      <a:r>
                        <a:rPr lang="en-US" dirty="0" smtClean="0">
                          <a:solidFill>
                            <a:srgbClr val="000000"/>
                          </a:solidFill>
                        </a:rPr>
                        <a:t>Beta Diversity</a:t>
                      </a:r>
                      <a:endParaRPr lang="en-US" dirty="0">
                        <a:solidFill>
                          <a:srgbClr val="000000"/>
                        </a:solidFill>
                      </a:endParaRPr>
                    </a:p>
                  </a:txBody>
                  <a:tcPr>
                    <a:solidFill>
                      <a:schemeClr val="bg1"/>
                    </a:solidFill>
                  </a:tcPr>
                </a:tc>
                <a:tc>
                  <a:txBody>
                    <a:bodyPr/>
                    <a:lstStyle/>
                    <a:p>
                      <a:r>
                        <a:rPr lang="en-US" dirty="0" smtClean="0"/>
                        <a:t>Driven by most abundant</a:t>
                      </a:r>
                      <a:r>
                        <a:rPr lang="en-US" baseline="0" dirty="0" smtClean="0"/>
                        <a:t> taxon or gene</a:t>
                      </a:r>
                      <a:endParaRPr lang="en-US" dirty="0"/>
                    </a:p>
                  </a:txBody>
                  <a:tcPr>
                    <a:solidFill>
                      <a:schemeClr val="accent2">
                        <a:lumMod val="40000"/>
                        <a:lumOff val="60000"/>
                      </a:schemeClr>
                    </a:solidFill>
                  </a:tcPr>
                </a:tc>
                <a:tc>
                  <a:txBody>
                    <a:bodyPr/>
                    <a:lstStyle/>
                    <a:p>
                      <a:r>
                        <a:rPr lang="en-US" dirty="0" smtClean="0"/>
                        <a:t>Variance</a:t>
                      </a:r>
                      <a:r>
                        <a:rPr lang="en-US" baseline="0" dirty="0" smtClean="0"/>
                        <a:t> of ratios between taxa or genes </a:t>
                      </a:r>
                      <a:endParaRPr lang="en-US" dirty="0"/>
                    </a:p>
                  </a:txBody>
                  <a:tcPr/>
                </a:tc>
              </a:tr>
              <a:tr h="370840">
                <a:tc>
                  <a:txBody>
                    <a:bodyPr/>
                    <a:lstStyle/>
                    <a:p>
                      <a:r>
                        <a:rPr lang="en-US" dirty="0" smtClean="0">
                          <a:solidFill>
                            <a:srgbClr val="000000"/>
                          </a:solidFill>
                        </a:rPr>
                        <a:t>Clustering</a:t>
                      </a:r>
                      <a:endParaRPr lang="en-US" dirty="0">
                        <a:solidFill>
                          <a:srgbClr val="000000"/>
                        </a:solidFill>
                      </a:endParaRPr>
                    </a:p>
                  </a:txBody>
                  <a:tcPr>
                    <a:solidFill>
                      <a:schemeClr val="bg1"/>
                    </a:solidFill>
                  </a:tcPr>
                </a:tc>
                <a:tc>
                  <a:txBody>
                    <a:bodyPr/>
                    <a:lstStyle/>
                    <a:p>
                      <a:r>
                        <a:rPr lang="en-US" dirty="0" smtClean="0"/>
                        <a:t>Driven by most abundant taxon or gene</a:t>
                      </a:r>
                      <a:endParaRPr lang="en-US" dirty="0"/>
                    </a:p>
                  </a:txBody>
                  <a:tcPr>
                    <a:solidFill>
                      <a:schemeClr val="accent2">
                        <a:lumMod val="40000"/>
                        <a:lumOff val="60000"/>
                      </a:schemeClr>
                    </a:solidFill>
                  </a:tcPr>
                </a:tc>
                <a:tc>
                  <a:txBody>
                    <a:bodyPr/>
                    <a:lstStyle/>
                    <a:p>
                      <a:r>
                        <a:rPr lang="en-US" dirty="0" smtClean="0"/>
                        <a:t>Variance</a:t>
                      </a:r>
                      <a:r>
                        <a:rPr lang="en-US" baseline="0" dirty="0" smtClean="0"/>
                        <a:t> of ratios between taxa or genes</a:t>
                      </a:r>
                      <a:endParaRPr lang="en-US" dirty="0"/>
                    </a:p>
                  </a:txBody>
                  <a:tcPr/>
                </a:tc>
              </a:tr>
              <a:tr h="370840">
                <a:tc>
                  <a:txBody>
                    <a:bodyPr/>
                    <a:lstStyle/>
                    <a:p>
                      <a:r>
                        <a:rPr lang="en-US" dirty="0" smtClean="0">
                          <a:solidFill>
                            <a:srgbClr val="000000"/>
                          </a:solidFill>
                        </a:rPr>
                        <a:t>Differential</a:t>
                      </a:r>
                      <a:r>
                        <a:rPr lang="en-US" baseline="0" dirty="0" smtClean="0">
                          <a:solidFill>
                            <a:srgbClr val="000000"/>
                          </a:solidFill>
                        </a:rPr>
                        <a:t> abundance</a:t>
                      </a:r>
                      <a:endParaRPr lang="en-US" dirty="0">
                        <a:solidFill>
                          <a:srgbClr val="000000"/>
                        </a:solidFill>
                      </a:endParaRPr>
                    </a:p>
                  </a:txBody>
                  <a:tcPr>
                    <a:solidFill>
                      <a:schemeClr val="bg1"/>
                    </a:solidFill>
                  </a:tcPr>
                </a:tc>
                <a:tc>
                  <a:txBody>
                    <a:bodyPr/>
                    <a:lstStyle/>
                    <a:p>
                      <a:r>
                        <a:rPr lang="en-US" dirty="0" smtClean="0"/>
                        <a:t>Often</a:t>
                      </a:r>
                      <a:r>
                        <a:rPr lang="en-US" baseline="0" dirty="0" smtClean="0"/>
                        <a:t> rare </a:t>
                      </a:r>
                      <a:r>
                        <a:rPr lang="en-US" baseline="0" dirty="0" smtClean="0"/>
                        <a:t>taxon or gene – most variable within and between groups</a:t>
                      </a:r>
                      <a:endParaRPr lang="en-US" dirty="0"/>
                    </a:p>
                  </a:txBody>
                  <a:tcPr>
                    <a:solidFill>
                      <a:schemeClr val="accent2">
                        <a:lumMod val="40000"/>
                        <a:lumOff val="60000"/>
                      </a:schemeClr>
                    </a:solidFill>
                  </a:tcPr>
                </a:tc>
                <a:tc>
                  <a:txBody>
                    <a:bodyPr/>
                    <a:lstStyle/>
                    <a:p>
                      <a:r>
                        <a:rPr lang="en-US" dirty="0" smtClean="0"/>
                        <a:t>Variance of ratios between taxa or genes –most</a:t>
                      </a:r>
                      <a:r>
                        <a:rPr lang="en-US" baseline="0" dirty="0" smtClean="0"/>
                        <a:t> variable between groups</a:t>
                      </a:r>
                      <a:endParaRPr lang="en-US" dirty="0"/>
                    </a:p>
                  </a:txBody>
                  <a:tcPr/>
                </a:tc>
              </a:tr>
              <a:tr h="370840">
                <a:tc>
                  <a:txBody>
                    <a:bodyPr/>
                    <a:lstStyle/>
                    <a:p>
                      <a:r>
                        <a:rPr lang="en-US" dirty="0" smtClean="0">
                          <a:solidFill>
                            <a:srgbClr val="000000"/>
                          </a:solidFill>
                        </a:rPr>
                        <a:t>Correlation</a:t>
                      </a:r>
                      <a:endParaRPr lang="en-US" dirty="0">
                        <a:solidFill>
                          <a:srgbClr val="000000"/>
                        </a:solidFill>
                      </a:endParaRPr>
                    </a:p>
                  </a:txBody>
                  <a:tcPr>
                    <a:solidFill>
                      <a:schemeClr val="bg1"/>
                    </a:solidFill>
                  </a:tcPr>
                </a:tc>
                <a:tc>
                  <a:txBody>
                    <a:bodyPr/>
                    <a:lstStyle/>
                    <a:p>
                      <a:r>
                        <a:rPr lang="en-US" dirty="0" smtClean="0"/>
                        <a:t>Just wrong – many false positives</a:t>
                      </a:r>
                      <a:endParaRPr lang="en-US" dirty="0"/>
                    </a:p>
                  </a:txBody>
                  <a:tcPr>
                    <a:solidFill>
                      <a:schemeClr val="accent2">
                        <a:lumMod val="40000"/>
                        <a:lumOff val="60000"/>
                      </a:schemeClr>
                    </a:solidFill>
                  </a:tcPr>
                </a:tc>
                <a:tc>
                  <a:txBody>
                    <a:bodyPr/>
                    <a:lstStyle/>
                    <a:p>
                      <a:r>
                        <a:rPr lang="en-US" dirty="0" smtClean="0"/>
                        <a:t>Pairs of taxa</a:t>
                      </a:r>
                      <a:r>
                        <a:rPr lang="en-US" baseline="0" dirty="0" smtClean="0"/>
                        <a:t> or genes that have common variance</a:t>
                      </a:r>
                      <a:endParaRPr lang="en-US" dirty="0"/>
                    </a:p>
                  </a:txBody>
                  <a:tcPr/>
                </a:tc>
              </a:tr>
              <a:tr h="370840">
                <a:tc>
                  <a:txBody>
                    <a:bodyPr/>
                    <a:lstStyle/>
                    <a:p>
                      <a:r>
                        <a:rPr lang="en-US" dirty="0" smtClean="0">
                          <a:solidFill>
                            <a:srgbClr val="000000"/>
                          </a:solidFill>
                        </a:rPr>
                        <a:t>Interpretation</a:t>
                      </a:r>
                      <a:endParaRPr lang="en-US" dirty="0">
                        <a:solidFill>
                          <a:srgbClr val="000000"/>
                        </a:solidFill>
                      </a:endParaRPr>
                    </a:p>
                  </a:txBody>
                  <a:tcPr>
                    <a:solidFill>
                      <a:schemeClr val="bg1"/>
                    </a:solidFill>
                  </a:tcPr>
                </a:tc>
                <a:tc>
                  <a:txBody>
                    <a:bodyPr/>
                    <a:lstStyle/>
                    <a:p>
                      <a:r>
                        <a:rPr lang="en-US" dirty="0" smtClean="0"/>
                        <a:t>Seems simple but is not</a:t>
                      </a:r>
                      <a:endParaRPr lang="en-US" dirty="0"/>
                    </a:p>
                  </a:txBody>
                  <a:tcPr>
                    <a:solidFill>
                      <a:schemeClr val="accent2">
                        <a:lumMod val="40000"/>
                        <a:lumOff val="60000"/>
                      </a:schemeClr>
                    </a:solidFill>
                  </a:tcPr>
                </a:tc>
                <a:tc>
                  <a:txBody>
                    <a:bodyPr/>
                    <a:lstStyle/>
                    <a:p>
                      <a:r>
                        <a:rPr lang="en-US" dirty="0" smtClean="0"/>
                        <a:t>Seems hard but is not</a:t>
                      </a:r>
                      <a:endParaRPr lang="en-US" dirty="0"/>
                    </a:p>
                  </a:txBody>
                  <a:tcPr/>
                </a:tc>
              </a:tr>
            </a:tbl>
          </a:graphicData>
        </a:graphic>
      </p:graphicFrame>
      <p:sp>
        <p:nvSpPr>
          <p:cNvPr id="4" name="Footer Placeholder 3"/>
          <p:cNvSpPr>
            <a:spLocks noGrp="1"/>
          </p:cNvSpPr>
          <p:nvPr>
            <p:ph type="ftr" sz="quarter" idx="11"/>
          </p:nvPr>
        </p:nvSpPr>
        <p:spPr/>
        <p:txBody>
          <a:bodyPr/>
          <a:lstStyle/>
          <a:p>
            <a:r>
              <a:rPr lang="it-IT" smtClean="0"/>
              <a:t>EBI-Hinxton 2017</a:t>
            </a:r>
            <a:endParaRPr lang="en-US"/>
          </a:p>
        </p:txBody>
      </p:sp>
      <p:sp>
        <p:nvSpPr>
          <p:cNvPr id="8" name="TextBox 3"/>
          <p:cNvSpPr txBox="1">
            <a:spLocks noChangeArrowheads="1"/>
          </p:cNvSpPr>
          <p:nvPr/>
        </p:nvSpPr>
        <p:spPr bwMode="auto">
          <a:xfrm>
            <a:off x="8539163" y="1417638"/>
            <a:ext cx="492125"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en-US" sz="1800"/>
              <a:t>🐯</a:t>
            </a:r>
          </a:p>
          <a:p>
            <a:pPr eaLnBrk="1" hangingPunct="1"/>
            <a:r>
              <a:rPr lang="en-US" sz="1800"/>
              <a:t>🐞</a:t>
            </a:r>
          </a:p>
          <a:p>
            <a:pPr eaLnBrk="1" hangingPunct="1"/>
            <a:r>
              <a:rPr lang="en-US" sz="1800"/>
              <a:t>👽</a:t>
            </a:r>
          </a:p>
        </p:txBody>
      </p:sp>
    </p:spTree>
    <p:extLst>
      <p:ext uri="{BB962C8B-B14F-4D97-AF65-F5344CB8AC3E}">
        <p14:creationId xmlns:p14="http://schemas.microsoft.com/office/powerpoint/2010/main" val="3745489750"/>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sequencing meat grinder</a:t>
            </a:r>
            <a:endParaRPr lang="en-US" dirty="0"/>
          </a:p>
        </p:txBody>
      </p:sp>
      <p:sp>
        <p:nvSpPr>
          <p:cNvPr id="4" name="Footer Placeholder 3"/>
          <p:cNvSpPr>
            <a:spLocks noGrp="1"/>
          </p:cNvSpPr>
          <p:nvPr>
            <p:ph type="ftr" sz="quarter" idx="11"/>
          </p:nvPr>
        </p:nvSpPr>
        <p:spPr/>
        <p:txBody>
          <a:bodyPr/>
          <a:lstStyle/>
          <a:p>
            <a:r>
              <a:rPr lang="en-US" smtClean="0"/>
              <a:t>EBI-Hinxton 2017</a:t>
            </a:r>
            <a:endParaRPr lang="en-US"/>
          </a:p>
        </p:txBody>
      </p:sp>
      <p:pic>
        <p:nvPicPr>
          <p:cNvPr id="7" name="Content Placeholder 6" descr="simple_figure.pdf"/>
          <p:cNvPicPr>
            <a:picLocks noGrp="1" noChangeAspect="1"/>
          </p:cNvPicPr>
          <p:nvPr>
            <p:ph idx="1"/>
          </p:nvPr>
        </p:nvPicPr>
        <p:blipFill rotWithShape="1">
          <a:blip r:embed="rId2">
            <a:extLst>
              <a:ext uri="{28A0092B-C50C-407E-A947-70E740481C1C}">
                <a14:useLocalDpi xmlns:a14="http://schemas.microsoft.com/office/drawing/2010/main" val="0"/>
              </a:ext>
            </a:extLst>
          </a:blip>
          <a:srcRect l="-54" r="-287"/>
          <a:stretch/>
        </p:blipFill>
        <p:spPr>
          <a:xfrm>
            <a:off x="1971524" y="1600200"/>
            <a:ext cx="5213047" cy="4525963"/>
          </a:xfrm>
        </p:spPr>
      </p:pic>
      <p:sp>
        <p:nvSpPr>
          <p:cNvPr id="8" name="TextBox 3"/>
          <p:cNvSpPr txBox="1">
            <a:spLocks noChangeArrowheads="1"/>
          </p:cNvSpPr>
          <p:nvPr/>
        </p:nvSpPr>
        <p:spPr bwMode="auto">
          <a:xfrm>
            <a:off x="8539163" y="1417638"/>
            <a:ext cx="492125"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en-US" sz="1800"/>
              <a:t>🐯</a:t>
            </a:r>
          </a:p>
          <a:p>
            <a:pPr eaLnBrk="1" hangingPunct="1"/>
            <a:r>
              <a:rPr lang="en-US" sz="1800"/>
              <a:t>🐞</a:t>
            </a:r>
          </a:p>
          <a:p>
            <a:pPr eaLnBrk="1" hangingPunct="1"/>
            <a:r>
              <a:rPr lang="en-US" sz="1800"/>
              <a:t>👽</a:t>
            </a:r>
          </a:p>
        </p:txBody>
      </p:sp>
    </p:spTree>
    <p:extLst>
      <p:ext uri="{BB962C8B-B14F-4D97-AF65-F5344CB8AC3E}">
        <p14:creationId xmlns:p14="http://schemas.microsoft.com/office/powerpoint/2010/main" val="3240240243"/>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1"/>
          <p:cNvSpPr>
            <a:spLocks noGrp="1"/>
          </p:cNvSpPr>
          <p:nvPr>
            <p:ph type="title"/>
          </p:nvPr>
        </p:nvSpPr>
        <p:spPr/>
        <p:txBody>
          <a:bodyPr/>
          <a:lstStyle/>
          <a:p>
            <a:pPr eaLnBrk="1" hangingPunct="1"/>
            <a:r>
              <a:rPr lang="en-US" dirty="0" smtClean="0">
                <a:latin typeface="Calibri" charset="0"/>
              </a:rPr>
              <a:t>Sequencing is random sampling</a:t>
            </a:r>
            <a:endParaRPr lang="en-US" dirty="0">
              <a:latin typeface="Calibri" charset="0"/>
            </a:endParaRPr>
          </a:p>
        </p:txBody>
      </p:sp>
      <p:sp>
        <p:nvSpPr>
          <p:cNvPr id="2" name="Footer Placeholder 1"/>
          <p:cNvSpPr>
            <a:spLocks noGrp="1"/>
          </p:cNvSpPr>
          <p:nvPr>
            <p:ph type="ftr" sz="quarter" idx="11"/>
          </p:nvPr>
        </p:nvSpPr>
        <p:spPr/>
        <p:txBody>
          <a:bodyPr/>
          <a:lstStyle/>
          <a:p>
            <a:r>
              <a:rPr lang="en-US" smtClean="0"/>
              <a:t>EBI-Hinxton 2017</a:t>
            </a:r>
            <a:endParaRPr lang="en-US"/>
          </a:p>
        </p:txBody>
      </p:sp>
      <p:sp>
        <p:nvSpPr>
          <p:cNvPr id="10" name="TextBox 3"/>
          <p:cNvSpPr txBox="1">
            <a:spLocks noChangeArrowheads="1"/>
          </p:cNvSpPr>
          <p:nvPr/>
        </p:nvSpPr>
        <p:spPr bwMode="auto">
          <a:xfrm>
            <a:off x="8539163" y="1417638"/>
            <a:ext cx="492125"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en-US" sz="1800"/>
              <a:t>🐯</a:t>
            </a:r>
          </a:p>
          <a:p>
            <a:pPr eaLnBrk="1" hangingPunct="1"/>
            <a:r>
              <a:rPr lang="en-US" sz="1800"/>
              <a:t>🐞</a:t>
            </a:r>
          </a:p>
          <a:p>
            <a:pPr eaLnBrk="1" hangingPunct="1"/>
            <a:r>
              <a:rPr lang="en-US" sz="1800"/>
              <a:t>👽</a:t>
            </a:r>
          </a:p>
        </p:txBody>
      </p:sp>
      <p:pic>
        <p:nvPicPr>
          <p:cNvPr id="3" name="Picture 2"/>
          <p:cNvPicPr>
            <a:picLocks noChangeAspect="1"/>
          </p:cNvPicPr>
          <p:nvPr/>
        </p:nvPicPr>
        <p:blipFill>
          <a:blip r:embed="rId3"/>
          <a:stretch>
            <a:fillRect/>
          </a:stretch>
        </p:blipFill>
        <p:spPr>
          <a:xfrm>
            <a:off x="1427842" y="1270000"/>
            <a:ext cx="5926061" cy="5075216"/>
          </a:xfrm>
          <a:prstGeom prst="rect">
            <a:avLst/>
          </a:prstGeom>
        </p:spPr>
      </p:pic>
    </p:spTree>
    <p:extLst>
      <p:ext uri="{BB962C8B-B14F-4D97-AF65-F5344CB8AC3E}">
        <p14:creationId xmlns:p14="http://schemas.microsoft.com/office/powerpoint/2010/main" val="3961238380"/>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normAutofit fontScale="92500"/>
          </a:bodyPr>
          <a:lstStyle/>
          <a:p>
            <a:r>
              <a:rPr lang="en-US" dirty="0" smtClean="0"/>
              <a:t>Sequencing data are high-dimensional</a:t>
            </a:r>
          </a:p>
          <a:p>
            <a:pPr lvl="1"/>
            <a:r>
              <a:rPr lang="en-US" dirty="0" smtClean="0"/>
              <a:t>Therefore statistical analyses can be wildly optimistic</a:t>
            </a:r>
          </a:p>
          <a:p>
            <a:pPr marL="857250" lvl="2" indent="0">
              <a:buNone/>
            </a:pPr>
            <a:r>
              <a:rPr lang="en-US" sz="1200" dirty="0" smtClean="0"/>
              <a:t>(</a:t>
            </a:r>
            <a:r>
              <a:rPr lang="en-US" sz="1200" dirty="0" err="1" smtClean="0"/>
              <a:t>Thorsen</a:t>
            </a:r>
            <a:r>
              <a:rPr lang="en-US" sz="1200" dirty="0" smtClean="0"/>
              <a:t> MB 2016, </a:t>
            </a:r>
            <a:r>
              <a:rPr lang="en-US" sz="1200" dirty="0" err="1" smtClean="0"/>
              <a:t>Hawindel</a:t>
            </a:r>
            <a:r>
              <a:rPr lang="en-US" sz="1200" dirty="0" smtClean="0"/>
              <a:t> BB 2017)</a:t>
            </a:r>
          </a:p>
          <a:p>
            <a:r>
              <a:rPr lang="en-US" dirty="0" smtClean="0"/>
              <a:t>Sequencing data are sparse</a:t>
            </a:r>
          </a:p>
          <a:p>
            <a:pPr lvl="1"/>
            <a:r>
              <a:rPr lang="en-US" dirty="0" smtClean="0"/>
              <a:t>Therefore we need to estimate many of our values</a:t>
            </a:r>
          </a:p>
          <a:p>
            <a:pPr marL="857250" lvl="2" indent="0">
              <a:buNone/>
            </a:pPr>
            <a:r>
              <a:rPr lang="en-US" sz="1200" dirty="0" smtClean="0"/>
              <a:t>(</a:t>
            </a:r>
            <a:r>
              <a:rPr lang="en-US" sz="1200" dirty="0" err="1" smtClean="0"/>
              <a:t>Tsilimigras</a:t>
            </a:r>
            <a:r>
              <a:rPr lang="en-US" sz="1200" dirty="0" smtClean="0"/>
              <a:t> MB 2016, White </a:t>
            </a:r>
            <a:r>
              <a:rPr lang="en-US" sz="1200" dirty="0" err="1" smtClean="0"/>
              <a:t>PLoS</a:t>
            </a:r>
            <a:r>
              <a:rPr lang="en-US" sz="1200" dirty="0" smtClean="0"/>
              <a:t> CB 2009)</a:t>
            </a:r>
          </a:p>
          <a:p>
            <a:r>
              <a:rPr lang="en-US" dirty="0"/>
              <a:t>Sequencing data are </a:t>
            </a:r>
            <a:r>
              <a:rPr lang="en-US" dirty="0" smtClean="0"/>
              <a:t>probabilities/compositions</a:t>
            </a:r>
          </a:p>
          <a:p>
            <a:pPr lvl="1"/>
            <a:r>
              <a:rPr lang="en-US" dirty="0" smtClean="0"/>
              <a:t>Applies to any ?-</a:t>
            </a:r>
            <a:r>
              <a:rPr lang="en-US" dirty="0" err="1" smtClean="0"/>
              <a:t>Seq</a:t>
            </a:r>
            <a:r>
              <a:rPr lang="en-US" dirty="0" smtClean="0"/>
              <a:t> experiment</a:t>
            </a:r>
          </a:p>
          <a:p>
            <a:pPr marL="857250" lvl="2" indent="0">
              <a:buNone/>
            </a:pPr>
            <a:r>
              <a:rPr lang="en-US" sz="1200" dirty="0"/>
              <a:t>(</a:t>
            </a:r>
            <a:r>
              <a:rPr lang="en-US" sz="1200" dirty="0" smtClean="0"/>
              <a:t>Friedman </a:t>
            </a:r>
            <a:r>
              <a:rPr lang="en-US" sz="1200" dirty="0" err="1"/>
              <a:t>PLoS</a:t>
            </a:r>
            <a:r>
              <a:rPr lang="en-US" sz="1200" dirty="0"/>
              <a:t> CB 2011, </a:t>
            </a:r>
            <a:r>
              <a:rPr lang="en-US" sz="1200" dirty="0" smtClean="0"/>
              <a:t>Lovell </a:t>
            </a:r>
            <a:r>
              <a:rPr lang="en-US" sz="1200" dirty="0" err="1" smtClean="0"/>
              <a:t>PLoS</a:t>
            </a:r>
            <a:r>
              <a:rPr lang="en-US" sz="1200" dirty="0" smtClean="0"/>
              <a:t> CB 2015, Gloor AE </a:t>
            </a:r>
            <a:r>
              <a:rPr lang="en-US" sz="1200" dirty="0" smtClean="0"/>
              <a:t>2016, Gloor Front 2017)</a:t>
            </a:r>
            <a:endParaRPr lang="en-US" sz="1200" dirty="0"/>
          </a:p>
          <a:p>
            <a:r>
              <a:rPr lang="en-US" b="1" dirty="0" smtClean="0">
                <a:solidFill>
                  <a:schemeClr val="bg1"/>
                </a:solidFill>
              </a:rPr>
              <a:t>Most of us are unaware of the problems</a:t>
            </a:r>
            <a:endParaRPr lang="en-US" b="1" dirty="0">
              <a:solidFill>
                <a:schemeClr val="bg1"/>
              </a:solidFill>
            </a:endParaRPr>
          </a:p>
          <a:p>
            <a:endParaRPr lang="en-US" dirty="0"/>
          </a:p>
        </p:txBody>
      </p:sp>
      <p:sp>
        <p:nvSpPr>
          <p:cNvPr id="4" name="Footer Placeholder 3"/>
          <p:cNvSpPr>
            <a:spLocks noGrp="1"/>
          </p:cNvSpPr>
          <p:nvPr>
            <p:ph type="ftr" sz="quarter" idx="11"/>
          </p:nvPr>
        </p:nvSpPr>
        <p:spPr/>
        <p:txBody>
          <a:bodyPr/>
          <a:lstStyle/>
          <a:p>
            <a:r>
              <a:rPr lang="en-US" smtClean="0"/>
              <a:t>EBI-Hinxton 2017</a:t>
            </a:r>
            <a:endParaRPr lang="en-US" dirty="0"/>
          </a:p>
        </p:txBody>
      </p:sp>
      <p:pic>
        <p:nvPicPr>
          <p:cNvPr id="6" name="Picture 5" descr="HWAP.pdf"/>
          <p:cNvPicPr>
            <a:picLocks noChangeAspect="1"/>
          </p:cNvPicPr>
          <p:nvPr/>
        </p:nvPicPr>
        <p:blipFill rotWithShape="1">
          <a:blip r:embed="rId2">
            <a:extLst>
              <a:ext uri="{28A0092B-C50C-407E-A947-70E740481C1C}">
                <a14:useLocalDpi xmlns:a14="http://schemas.microsoft.com/office/drawing/2010/main" val="0"/>
              </a:ext>
            </a:extLst>
          </a:blip>
          <a:srcRect l="39099" r="39332"/>
          <a:stretch/>
        </p:blipFill>
        <p:spPr>
          <a:xfrm rot="5400000">
            <a:off x="3897244" y="-2582859"/>
            <a:ext cx="1142999" cy="6858000"/>
          </a:xfrm>
          <a:prstGeom prst="rect">
            <a:avLst/>
          </a:prstGeom>
        </p:spPr>
      </p:pic>
      <p:sp>
        <p:nvSpPr>
          <p:cNvPr id="7" name="TextBox 3"/>
          <p:cNvSpPr txBox="1">
            <a:spLocks noChangeArrowheads="1"/>
          </p:cNvSpPr>
          <p:nvPr/>
        </p:nvSpPr>
        <p:spPr bwMode="auto">
          <a:xfrm>
            <a:off x="8539163" y="1417638"/>
            <a:ext cx="492125"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en-US" sz="1800"/>
              <a:t>🐯</a:t>
            </a:r>
          </a:p>
          <a:p>
            <a:pPr eaLnBrk="1" hangingPunct="1"/>
            <a:r>
              <a:rPr lang="en-US" sz="1800"/>
              <a:t>🐞</a:t>
            </a:r>
          </a:p>
          <a:p>
            <a:pPr eaLnBrk="1" hangingPunct="1"/>
            <a:r>
              <a:rPr lang="en-US" sz="1800"/>
              <a:t>👽</a:t>
            </a:r>
          </a:p>
        </p:txBody>
      </p:sp>
    </p:spTree>
    <p:extLst>
      <p:ext uri="{BB962C8B-B14F-4D97-AF65-F5344CB8AC3E}">
        <p14:creationId xmlns:p14="http://schemas.microsoft.com/office/powerpoint/2010/main" val="2219941757"/>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a:t>
            </a:r>
            <a:r>
              <a:rPr lang="en-US" dirty="0" err="1" smtClean="0"/>
              <a:t>Donalds</a:t>
            </a:r>
            <a:r>
              <a:rPr lang="en-US" dirty="0" smtClean="0"/>
              <a:t>’ give the best quotes</a:t>
            </a:r>
            <a:endParaRPr lang="en-US" dirty="0"/>
          </a:p>
        </p:txBody>
      </p:sp>
      <p:sp>
        <p:nvSpPr>
          <p:cNvPr id="3" name="Content Placeholder 2"/>
          <p:cNvSpPr>
            <a:spLocks noGrp="1"/>
          </p:cNvSpPr>
          <p:nvPr>
            <p:ph idx="1"/>
          </p:nvPr>
        </p:nvSpPr>
        <p:spPr>
          <a:xfrm>
            <a:off x="457200" y="1997108"/>
            <a:ext cx="4033296" cy="3638983"/>
          </a:xfrm>
        </p:spPr>
        <p:txBody>
          <a:bodyPr>
            <a:normAutofit fontScale="62500" lnSpcReduction="20000"/>
          </a:bodyPr>
          <a:lstStyle/>
          <a:p>
            <a:r>
              <a:rPr lang="en-US" dirty="0">
                <a:solidFill>
                  <a:schemeClr val="bg1">
                    <a:lumMod val="65000"/>
                  </a:schemeClr>
                </a:solidFill>
              </a:rPr>
              <a:t>There are known </a:t>
            </a:r>
            <a:r>
              <a:rPr lang="en-US" dirty="0" err="1">
                <a:solidFill>
                  <a:schemeClr val="bg1">
                    <a:lumMod val="65000"/>
                  </a:schemeClr>
                </a:solidFill>
              </a:rPr>
              <a:t>knowns</a:t>
            </a:r>
            <a:r>
              <a:rPr lang="en-US" dirty="0">
                <a:solidFill>
                  <a:schemeClr val="bg1">
                    <a:lumMod val="65000"/>
                  </a:schemeClr>
                </a:solidFill>
              </a:rPr>
              <a:t>. These are things we know that we know. </a:t>
            </a:r>
            <a:endParaRPr lang="en-US" dirty="0" smtClean="0">
              <a:solidFill>
                <a:schemeClr val="bg1">
                  <a:lumMod val="65000"/>
                </a:schemeClr>
              </a:solidFill>
            </a:endParaRPr>
          </a:p>
          <a:p>
            <a:r>
              <a:rPr lang="en-US" dirty="0" smtClean="0">
                <a:solidFill>
                  <a:schemeClr val="bg1">
                    <a:lumMod val="65000"/>
                  </a:schemeClr>
                </a:solidFill>
              </a:rPr>
              <a:t>There </a:t>
            </a:r>
            <a:r>
              <a:rPr lang="en-US" dirty="0">
                <a:solidFill>
                  <a:schemeClr val="bg1">
                    <a:lumMod val="65000"/>
                  </a:schemeClr>
                </a:solidFill>
              </a:rPr>
              <a:t>are known unknowns. That is to say, there are things that we know we don't know. </a:t>
            </a:r>
            <a:endParaRPr lang="en-US" dirty="0" smtClean="0">
              <a:solidFill>
                <a:schemeClr val="bg1">
                  <a:lumMod val="65000"/>
                </a:schemeClr>
              </a:solidFill>
            </a:endParaRPr>
          </a:p>
          <a:p>
            <a:r>
              <a:rPr lang="en-US" dirty="0" smtClean="0">
                <a:solidFill>
                  <a:schemeClr val="bg1">
                    <a:lumMod val="65000"/>
                  </a:schemeClr>
                </a:solidFill>
              </a:rPr>
              <a:t>But </a:t>
            </a:r>
            <a:r>
              <a:rPr lang="en-US" dirty="0">
                <a:solidFill>
                  <a:schemeClr val="bg1">
                    <a:lumMod val="65000"/>
                  </a:schemeClr>
                </a:solidFill>
              </a:rPr>
              <a:t>there are also unknown unknowns. There are things we don't know we don't know</a:t>
            </a:r>
            <a:r>
              <a:rPr lang="en-US" dirty="0" smtClean="0">
                <a:solidFill>
                  <a:schemeClr val="bg1">
                    <a:lumMod val="65000"/>
                  </a:schemeClr>
                </a:solidFill>
              </a:rPr>
              <a:t>.</a:t>
            </a:r>
          </a:p>
          <a:p>
            <a:r>
              <a:rPr lang="en-US" b="1" dirty="0" smtClean="0">
                <a:solidFill>
                  <a:schemeClr val="accent2"/>
                </a:solidFill>
              </a:rPr>
              <a:t>There are unknown </a:t>
            </a:r>
            <a:r>
              <a:rPr lang="en-US" b="1" dirty="0" err="1" smtClean="0">
                <a:solidFill>
                  <a:schemeClr val="accent2"/>
                </a:solidFill>
              </a:rPr>
              <a:t>knowns</a:t>
            </a:r>
            <a:r>
              <a:rPr lang="en-US" b="1" dirty="0" smtClean="0">
                <a:solidFill>
                  <a:schemeClr val="accent2"/>
                </a:solidFill>
              </a:rPr>
              <a:t>. These are things we think we know that we actually don’t know.</a:t>
            </a:r>
          </a:p>
        </p:txBody>
      </p:sp>
      <p:pic>
        <p:nvPicPr>
          <p:cNvPr id="4" name="Picture 3"/>
          <p:cNvPicPr>
            <a:picLocks noChangeAspect="1"/>
          </p:cNvPicPr>
          <p:nvPr/>
        </p:nvPicPr>
        <p:blipFill>
          <a:blip r:embed="rId2"/>
          <a:stretch>
            <a:fillRect/>
          </a:stretch>
        </p:blipFill>
        <p:spPr>
          <a:xfrm>
            <a:off x="4595215" y="2604093"/>
            <a:ext cx="3421959" cy="2467759"/>
          </a:xfrm>
          <a:prstGeom prst="rect">
            <a:avLst/>
          </a:prstGeom>
        </p:spPr>
      </p:pic>
      <p:sp>
        <p:nvSpPr>
          <p:cNvPr id="5" name="Footer Placeholder 4"/>
          <p:cNvSpPr>
            <a:spLocks noGrp="1"/>
          </p:cNvSpPr>
          <p:nvPr>
            <p:ph type="ftr" sz="quarter" idx="11"/>
          </p:nvPr>
        </p:nvSpPr>
        <p:spPr/>
        <p:txBody>
          <a:bodyPr/>
          <a:lstStyle/>
          <a:p>
            <a:r>
              <a:rPr lang="en-US" smtClean="0"/>
              <a:t>EBI-Hinxton 2017</a:t>
            </a:r>
            <a:endParaRPr lang="en-US"/>
          </a:p>
        </p:txBody>
      </p:sp>
      <p:sp>
        <p:nvSpPr>
          <p:cNvPr id="6" name="TextBox 3"/>
          <p:cNvSpPr txBox="1">
            <a:spLocks noChangeArrowheads="1"/>
          </p:cNvSpPr>
          <p:nvPr/>
        </p:nvSpPr>
        <p:spPr bwMode="auto">
          <a:xfrm>
            <a:off x="8539163" y="1417638"/>
            <a:ext cx="492125"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en-US" sz="1800"/>
              <a:t>🐯</a:t>
            </a:r>
          </a:p>
          <a:p>
            <a:pPr eaLnBrk="1" hangingPunct="1"/>
            <a:r>
              <a:rPr lang="en-US" sz="1800"/>
              <a:t>🐞</a:t>
            </a:r>
          </a:p>
          <a:p>
            <a:pPr eaLnBrk="1" hangingPunct="1"/>
            <a:r>
              <a:rPr lang="en-US" sz="1800"/>
              <a:t>👽</a:t>
            </a:r>
          </a:p>
        </p:txBody>
      </p:sp>
    </p:spTree>
    <p:extLst>
      <p:ext uri="{BB962C8B-B14F-4D97-AF65-F5344CB8AC3E}">
        <p14:creationId xmlns:p14="http://schemas.microsoft.com/office/powerpoint/2010/main" val="4210236185"/>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a:xfrm>
            <a:off x="469295" y="1600200"/>
            <a:ext cx="8229600" cy="4525963"/>
          </a:xfrm>
        </p:spPr>
        <p:txBody>
          <a:bodyPr>
            <a:normAutofit fontScale="92500"/>
          </a:bodyPr>
          <a:lstStyle/>
          <a:p>
            <a:r>
              <a:rPr lang="en-US" dirty="0" smtClean="0">
                <a:solidFill>
                  <a:schemeClr val="bg1">
                    <a:lumMod val="75000"/>
                  </a:schemeClr>
                </a:solidFill>
              </a:rPr>
              <a:t>Sequencing data are high-dimensional</a:t>
            </a:r>
          </a:p>
          <a:p>
            <a:pPr lvl="1"/>
            <a:r>
              <a:rPr lang="en-US" dirty="0" smtClean="0">
                <a:solidFill>
                  <a:schemeClr val="bg1">
                    <a:lumMod val="75000"/>
                  </a:schemeClr>
                </a:solidFill>
              </a:rPr>
              <a:t>Therefore statistical analyses can be wildly optimistic </a:t>
            </a:r>
            <a:r>
              <a:rPr lang="en-US" sz="1100" dirty="0" smtClean="0">
                <a:solidFill>
                  <a:schemeClr val="bg1">
                    <a:lumMod val="75000"/>
                  </a:schemeClr>
                </a:solidFill>
              </a:rPr>
              <a:t>(</a:t>
            </a:r>
            <a:r>
              <a:rPr lang="en-US" sz="1100" dirty="0" err="1" smtClean="0">
                <a:solidFill>
                  <a:schemeClr val="bg1">
                    <a:lumMod val="75000"/>
                  </a:schemeClr>
                </a:solidFill>
              </a:rPr>
              <a:t>Thorsen</a:t>
            </a:r>
            <a:r>
              <a:rPr lang="en-US" sz="1100" dirty="0" smtClean="0">
                <a:solidFill>
                  <a:schemeClr val="bg1">
                    <a:lumMod val="75000"/>
                  </a:schemeClr>
                </a:solidFill>
              </a:rPr>
              <a:t> MB 2016, </a:t>
            </a:r>
            <a:r>
              <a:rPr lang="en-US" sz="1100" dirty="0" err="1" smtClean="0">
                <a:solidFill>
                  <a:schemeClr val="bg1">
                    <a:lumMod val="75000"/>
                  </a:schemeClr>
                </a:solidFill>
              </a:rPr>
              <a:t>Hawindel</a:t>
            </a:r>
            <a:r>
              <a:rPr lang="en-US" sz="1100" dirty="0" smtClean="0">
                <a:solidFill>
                  <a:schemeClr val="bg1">
                    <a:lumMod val="75000"/>
                  </a:schemeClr>
                </a:solidFill>
              </a:rPr>
              <a:t> BB 2017)</a:t>
            </a:r>
          </a:p>
          <a:p>
            <a:r>
              <a:rPr lang="en-US" dirty="0" smtClean="0">
                <a:solidFill>
                  <a:schemeClr val="bg1">
                    <a:lumMod val="75000"/>
                  </a:schemeClr>
                </a:solidFill>
              </a:rPr>
              <a:t>Sequencing data are sparse</a:t>
            </a:r>
          </a:p>
          <a:p>
            <a:pPr lvl="1"/>
            <a:r>
              <a:rPr lang="en-US" dirty="0" smtClean="0">
                <a:solidFill>
                  <a:schemeClr val="bg1">
                    <a:lumMod val="75000"/>
                  </a:schemeClr>
                </a:solidFill>
              </a:rPr>
              <a:t>Therefore we need to estimate many of our values </a:t>
            </a:r>
            <a:r>
              <a:rPr lang="en-US" sz="1100" dirty="0" smtClean="0">
                <a:solidFill>
                  <a:schemeClr val="bg1">
                    <a:lumMod val="75000"/>
                  </a:schemeClr>
                </a:solidFill>
              </a:rPr>
              <a:t>(</a:t>
            </a:r>
            <a:r>
              <a:rPr lang="en-US" sz="1100" dirty="0" err="1" smtClean="0">
                <a:solidFill>
                  <a:schemeClr val="bg1">
                    <a:lumMod val="75000"/>
                  </a:schemeClr>
                </a:solidFill>
              </a:rPr>
              <a:t>Tsilimigras</a:t>
            </a:r>
            <a:r>
              <a:rPr lang="en-US" sz="1100" dirty="0" smtClean="0">
                <a:solidFill>
                  <a:schemeClr val="bg1">
                    <a:lumMod val="75000"/>
                  </a:schemeClr>
                </a:solidFill>
              </a:rPr>
              <a:t> MB 2016, White </a:t>
            </a:r>
            <a:r>
              <a:rPr lang="en-US" sz="1100" dirty="0" err="1" smtClean="0">
                <a:solidFill>
                  <a:schemeClr val="bg1">
                    <a:lumMod val="75000"/>
                  </a:schemeClr>
                </a:solidFill>
              </a:rPr>
              <a:t>PLoS</a:t>
            </a:r>
            <a:r>
              <a:rPr lang="en-US" sz="1100" dirty="0" smtClean="0">
                <a:solidFill>
                  <a:schemeClr val="bg1">
                    <a:lumMod val="75000"/>
                  </a:schemeClr>
                </a:solidFill>
              </a:rPr>
              <a:t> CB 2009)</a:t>
            </a:r>
          </a:p>
          <a:p>
            <a:r>
              <a:rPr lang="en-US" dirty="0">
                <a:solidFill>
                  <a:schemeClr val="bg1">
                    <a:lumMod val="75000"/>
                  </a:schemeClr>
                </a:solidFill>
              </a:rPr>
              <a:t>Sequencing data are </a:t>
            </a:r>
            <a:r>
              <a:rPr lang="en-US" dirty="0" smtClean="0">
                <a:solidFill>
                  <a:schemeClr val="bg1">
                    <a:lumMod val="75000"/>
                  </a:schemeClr>
                </a:solidFill>
              </a:rPr>
              <a:t>probabilities/compositions</a:t>
            </a:r>
          </a:p>
          <a:p>
            <a:pPr lvl="1"/>
            <a:r>
              <a:rPr lang="en-US" dirty="0" smtClean="0">
                <a:solidFill>
                  <a:schemeClr val="bg1">
                    <a:lumMod val="75000"/>
                  </a:schemeClr>
                </a:solidFill>
              </a:rPr>
              <a:t>Applies to any ?-</a:t>
            </a:r>
            <a:r>
              <a:rPr lang="en-US" dirty="0" err="1" smtClean="0">
                <a:solidFill>
                  <a:schemeClr val="bg1">
                    <a:lumMod val="75000"/>
                  </a:schemeClr>
                </a:solidFill>
              </a:rPr>
              <a:t>Seq</a:t>
            </a:r>
            <a:r>
              <a:rPr lang="en-US" dirty="0" smtClean="0">
                <a:solidFill>
                  <a:schemeClr val="bg1">
                    <a:lumMod val="75000"/>
                  </a:schemeClr>
                </a:solidFill>
              </a:rPr>
              <a:t> experiment </a:t>
            </a:r>
            <a:r>
              <a:rPr lang="en-US" sz="1100" dirty="0" smtClean="0">
                <a:solidFill>
                  <a:schemeClr val="bg1">
                    <a:lumMod val="75000"/>
                  </a:schemeClr>
                </a:solidFill>
              </a:rPr>
              <a:t>(Friedman, Lovell </a:t>
            </a:r>
            <a:r>
              <a:rPr lang="en-US" sz="1100" dirty="0" err="1" smtClean="0">
                <a:solidFill>
                  <a:schemeClr val="bg1">
                    <a:lumMod val="75000"/>
                  </a:schemeClr>
                </a:solidFill>
              </a:rPr>
              <a:t>PLoS</a:t>
            </a:r>
            <a:r>
              <a:rPr lang="en-US" sz="1100" dirty="0" smtClean="0">
                <a:solidFill>
                  <a:schemeClr val="bg1">
                    <a:lumMod val="75000"/>
                  </a:schemeClr>
                </a:solidFill>
              </a:rPr>
              <a:t> CB 2011, 2015, Gloor AE 2016)</a:t>
            </a:r>
            <a:endParaRPr lang="en-US" sz="1100" dirty="0">
              <a:solidFill>
                <a:schemeClr val="bg1">
                  <a:lumMod val="75000"/>
                </a:schemeClr>
              </a:solidFill>
            </a:endParaRPr>
          </a:p>
          <a:p>
            <a:r>
              <a:rPr lang="en-US" b="1" dirty="0" smtClean="0"/>
              <a:t>Most of us are unaware of the implications</a:t>
            </a:r>
            <a:endParaRPr lang="en-US" b="1" dirty="0"/>
          </a:p>
          <a:p>
            <a:endParaRPr lang="en-US" dirty="0"/>
          </a:p>
        </p:txBody>
      </p:sp>
      <p:sp>
        <p:nvSpPr>
          <p:cNvPr id="4" name="Footer Placeholder 3"/>
          <p:cNvSpPr>
            <a:spLocks noGrp="1"/>
          </p:cNvSpPr>
          <p:nvPr>
            <p:ph type="ftr" sz="quarter" idx="11"/>
          </p:nvPr>
        </p:nvSpPr>
        <p:spPr/>
        <p:txBody>
          <a:bodyPr/>
          <a:lstStyle/>
          <a:p>
            <a:r>
              <a:rPr lang="en-US" smtClean="0"/>
              <a:t>EBI-Hinxton 2017</a:t>
            </a:r>
            <a:endParaRPr lang="en-US" dirty="0"/>
          </a:p>
        </p:txBody>
      </p:sp>
      <p:pic>
        <p:nvPicPr>
          <p:cNvPr id="6" name="Picture 5" descr="HWAP.pdf"/>
          <p:cNvPicPr>
            <a:picLocks noChangeAspect="1"/>
          </p:cNvPicPr>
          <p:nvPr/>
        </p:nvPicPr>
        <p:blipFill rotWithShape="1">
          <a:blip r:embed="rId2">
            <a:extLst>
              <a:ext uri="{28A0092B-C50C-407E-A947-70E740481C1C}">
                <a14:useLocalDpi xmlns:a14="http://schemas.microsoft.com/office/drawing/2010/main" val="0"/>
              </a:ext>
            </a:extLst>
          </a:blip>
          <a:srcRect l="39099" r="39332"/>
          <a:stretch/>
        </p:blipFill>
        <p:spPr>
          <a:xfrm rot="5400000">
            <a:off x="3897244" y="-2582859"/>
            <a:ext cx="1142999" cy="6858000"/>
          </a:xfrm>
          <a:prstGeom prst="rect">
            <a:avLst/>
          </a:prstGeom>
        </p:spPr>
      </p:pic>
      <p:sp>
        <p:nvSpPr>
          <p:cNvPr id="7" name="TextBox 3"/>
          <p:cNvSpPr txBox="1">
            <a:spLocks noChangeArrowheads="1"/>
          </p:cNvSpPr>
          <p:nvPr/>
        </p:nvSpPr>
        <p:spPr bwMode="auto">
          <a:xfrm>
            <a:off x="8539163" y="1417638"/>
            <a:ext cx="492125"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en-US" sz="1800"/>
              <a:t>🐯</a:t>
            </a:r>
          </a:p>
          <a:p>
            <a:pPr eaLnBrk="1" hangingPunct="1"/>
            <a:r>
              <a:rPr lang="en-US" sz="1800"/>
              <a:t>🐞</a:t>
            </a:r>
          </a:p>
          <a:p>
            <a:pPr eaLnBrk="1" hangingPunct="1"/>
            <a:r>
              <a:rPr lang="en-US" sz="1800"/>
              <a:t>👽</a:t>
            </a:r>
          </a:p>
        </p:txBody>
      </p:sp>
    </p:spTree>
    <p:extLst>
      <p:ext uri="{BB962C8B-B14F-4D97-AF65-F5344CB8AC3E}">
        <p14:creationId xmlns:p14="http://schemas.microsoft.com/office/powerpoint/2010/main" val="264119960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Constrained/unconstrained</a:t>
            </a:r>
            <a:endParaRPr lang="en-US" dirty="0"/>
          </a:p>
        </p:txBody>
      </p:sp>
      <p:pic>
        <p:nvPicPr>
          <p:cNvPr id="5" name="Content Placeholder 4"/>
          <p:cNvPicPr>
            <a:picLocks noGrp="1" noChangeAspect="1"/>
          </p:cNvPicPr>
          <p:nvPr>
            <p:ph idx="1"/>
          </p:nvPr>
        </p:nvPicPr>
        <p:blipFill>
          <a:blip r:embed="rId2"/>
          <a:srcRect t="7331" b="7331"/>
          <a:stretch>
            <a:fillRect/>
          </a:stretch>
        </p:blipFill>
        <p:spPr/>
      </p:pic>
      <p:sp>
        <p:nvSpPr>
          <p:cNvPr id="4" name="Footer Placeholder 3"/>
          <p:cNvSpPr>
            <a:spLocks noGrp="1"/>
          </p:cNvSpPr>
          <p:nvPr>
            <p:ph type="ftr" sz="quarter" idx="11"/>
          </p:nvPr>
        </p:nvSpPr>
        <p:spPr/>
        <p:txBody>
          <a:bodyPr/>
          <a:lstStyle/>
          <a:p>
            <a:r>
              <a:rPr lang="en-US" smtClean="0"/>
              <a:t>EBI-Hinxton 2017</a:t>
            </a:r>
            <a:endParaRPr lang="en-US"/>
          </a:p>
        </p:txBody>
      </p:sp>
    </p:spTree>
    <p:extLst>
      <p:ext uri="{BB962C8B-B14F-4D97-AF65-F5344CB8AC3E}">
        <p14:creationId xmlns:p14="http://schemas.microsoft.com/office/powerpoint/2010/main" val="365852204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10137</TotalTime>
  <Words>1841</Words>
  <Application>Microsoft Macintosh PowerPoint</Application>
  <PresentationFormat>On-screen Show (4:3)</PresentationFormat>
  <Paragraphs>356</Paragraphs>
  <Slides>34</Slides>
  <Notes>4</Notes>
  <HiddenSlides>0</HiddenSlides>
  <MMClips>0</MMClips>
  <ScaleCrop>false</ScaleCrop>
  <HeadingPairs>
    <vt:vector size="4" baseType="variant">
      <vt:variant>
        <vt:lpstr>Theme</vt:lpstr>
      </vt:variant>
      <vt:variant>
        <vt:i4>1</vt:i4>
      </vt:variant>
      <vt:variant>
        <vt:lpstr>Slide Titles</vt:lpstr>
      </vt:variant>
      <vt:variant>
        <vt:i4>34</vt:i4>
      </vt:variant>
    </vt:vector>
  </HeadingPairs>
  <TitlesOfParts>
    <vt:vector size="35" baseType="lpstr">
      <vt:lpstr>Office Theme</vt:lpstr>
      <vt:lpstr>CoDa HTS Workshop: motivation and background</vt:lpstr>
      <vt:lpstr>Data as counts</vt:lpstr>
      <vt:lpstr>Data as log-ratio probabilities</vt:lpstr>
      <vt:lpstr>The sequencing meat grinder</vt:lpstr>
      <vt:lpstr>Sequencing is random sampling</vt:lpstr>
      <vt:lpstr>PowerPoint Presentation</vt:lpstr>
      <vt:lpstr>‘Donalds’ give the best quotes</vt:lpstr>
      <vt:lpstr>PowerPoint Presentation</vt:lpstr>
      <vt:lpstr>Constrained/unconstrained</vt:lpstr>
      <vt:lpstr>Nothing fixes unconstrained</vt:lpstr>
      <vt:lpstr>Normalizations</vt:lpstr>
      <vt:lpstr>Distance</vt:lpstr>
      <vt:lpstr>The simplex</vt:lpstr>
      <vt:lpstr>The simplex</vt:lpstr>
      <vt:lpstr>But my data are not affected …</vt:lpstr>
      <vt:lpstr>Usual distances misleading</vt:lpstr>
      <vt:lpstr>Even ‘better’ metrics</vt:lpstr>
      <vt:lpstr>*LR is scale invariant</vt:lpstr>
      <vt:lpstr>Correlation in CoDa</vt:lpstr>
      <vt:lpstr>Correlation is a ‘uge problem</vt:lpstr>
      <vt:lpstr>Must measure constant ratio</vt:lpstr>
      <vt:lpstr>Fake Correlations!!!</vt:lpstr>
      <vt:lpstr>The 0 in the room</vt:lpstr>
      <vt:lpstr>Where is the noise?</vt:lpstr>
      <vt:lpstr>Bayesian estimate</vt:lpstr>
      <vt:lpstr>Modeling technical variation</vt:lpstr>
      <vt:lpstr>Find test values not affected by random sampling</vt:lpstr>
      <vt:lpstr>Effect-sizes</vt:lpstr>
      <vt:lpstr>P-values are not reliable</vt:lpstr>
      <vt:lpstr>Effect sizes are stable estimates</vt:lpstr>
      <vt:lpstr>Multivariate and univariate methods often disagree</vt:lpstr>
      <vt:lpstr>Examine variance of the ratios between features</vt:lpstr>
      <vt:lpstr>Available tools</vt:lpstr>
      <vt:lpstr>Summary</vt:lpstr>
    </vt:vector>
  </TitlesOfParts>
  <Company>UWO</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Insights into the metatranscriptome and metabolome of the vaginal microbiome</dc:title>
  <dc:creator>Greg Gloor</dc:creator>
  <cp:lastModifiedBy>Greg Gloor</cp:lastModifiedBy>
  <cp:revision>248</cp:revision>
  <dcterms:created xsi:type="dcterms:W3CDTF">2016-05-10T15:50:17Z</dcterms:created>
  <dcterms:modified xsi:type="dcterms:W3CDTF">2018-04-10T17:35:10Z</dcterms:modified>
</cp:coreProperties>
</file>

<file path=docProps/thumbnail.jpeg>
</file>